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ackground w:color="FFFFFF"/>
  <w:body>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Pr="00BD4A04" w:rsidRDefault="00452428">
      <w:pPr>
        <w:spacing w:line="240" w:lineRule="auto"/>
        <w:jc w:val="center"/>
        <w:rPr>
          <w:rFonts w:ascii="黑体" w:eastAsia="黑体" w:hAnsi="黑体" w:cs="方正小标宋简体"/>
          <w:sz w:val="48"/>
          <w:szCs w:val="48"/>
        </w:rPr>
      </w:pPr>
      <w:r w:rsidRPr="00BD4A04">
        <w:rPr>
          <w:rFonts w:ascii="黑体" w:eastAsia="黑体" w:hAnsi="黑体" w:cs="方正小标宋简体" w:hint="eastAsia"/>
          <w:sz w:val="48"/>
          <w:szCs w:val="48"/>
        </w:rPr>
        <w:t>天津渤海轻工投资集团有限公司</w:t>
      </w:r>
    </w:p>
    <w:p w:rsidR="00EA7E44" w:rsidRPr="00BD4A04" w:rsidRDefault="00452428">
      <w:pPr>
        <w:spacing w:line="240" w:lineRule="auto"/>
        <w:jc w:val="center"/>
        <w:rPr>
          <w:rFonts w:ascii="黑体" w:eastAsia="黑体" w:hAnsi="黑体" w:cs="方正小标宋简体"/>
          <w:w w:val="95"/>
          <w:sz w:val="48"/>
          <w:szCs w:val="48"/>
        </w:rPr>
      </w:pPr>
      <w:r w:rsidRPr="00BD4A04">
        <w:rPr>
          <w:rFonts w:ascii="黑体" w:eastAsia="黑体" w:hAnsi="黑体" w:cs="方正小标宋简体" w:hint="eastAsia"/>
          <w:sz w:val="48"/>
          <w:szCs w:val="48"/>
        </w:rPr>
        <w:t>2024年度部门决算</w:t>
      </w:r>
    </w:p>
    <w:p w:rsidR="00EA7E44" w:rsidRDefault="00EA7E44">
      <w:pPr>
        <w:spacing w:line="580" w:lineRule="exact"/>
        <w:jc w:val="center"/>
        <w:rPr>
          <w:rFonts w:ascii="楷体" w:eastAsia="楷体" w:hAnsi="楷体" w:cs="楷体"/>
          <w:sz w:val="30"/>
          <w:szCs w:val="30"/>
        </w:rPr>
      </w:pPr>
    </w:p>
    <w:p w:rsidR="00BD4A04" w:rsidRDefault="00BD4A04" w:rsidP="00BD4A04">
      <w:pPr>
        <w:spacing w:line="240" w:lineRule="auto"/>
        <w:rPr>
          <w:rFonts w:ascii="黑体" w:eastAsia="黑体"/>
          <w:sz w:val="30"/>
          <w:szCs w:val="30"/>
        </w:rPr>
      </w:pPr>
    </w:p>
    <w:p w:rsidR="00BD4A04" w:rsidRDefault="00BD4A04" w:rsidP="00BD4A04">
      <w:pPr>
        <w:spacing w:line="240" w:lineRule="auto"/>
        <w:rPr>
          <w:rFonts w:ascii="黑体" w:eastAsia="黑体"/>
          <w:sz w:val="30"/>
          <w:szCs w:val="30"/>
        </w:rPr>
      </w:pPr>
    </w:p>
    <w:p w:rsidR="00CC786E" w:rsidRPr="00BD4A04" w:rsidRDefault="00452428" w:rsidP="00BD4A04">
      <w:pPr>
        <w:spacing w:line="240" w:lineRule="auto"/>
        <w:rPr>
          <w:rFonts w:ascii="黑体" w:eastAsia="黑体" w:hAnsi="黑体" w:cs="方正小标宋简体"/>
          <w:sz w:val="36"/>
          <w:szCs w:val="36"/>
        </w:rPr>
      </w:pPr>
      <w:r>
        <w:rPr>
          <w:rFonts w:ascii="黑体" w:eastAsia="黑体" w:hAnsi="黑体" w:cs="黑体" w:hint="eastAsia"/>
          <w:spacing w:val="-20"/>
          <w:sz w:val="36"/>
          <w:szCs w:val="36"/>
        </w:rPr>
        <w:t>单位名称（公章）：</w:t>
      </w:r>
      <w:r w:rsidR="00CC786E" w:rsidRPr="00BD4A04">
        <w:rPr>
          <w:rFonts w:ascii="黑体" w:eastAsia="黑体" w:hAnsi="黑体" w:cs="方正小标宋简体" w:hint="eastAsia"/>
          <w:sz w:val="36"/>
          <w:szCs w:val="36"/>
        </w:rPr>
        <w:t>天津渤海轻工投资集团有限公司</w:t>
      </w:r>
    </w:p>
    <w:p w:rsidR="00EA7E44" w:rsidRPr="00CC786E" w:rsidRDefault="00EA7E44">
      <w:pPr>
        <w:rPr>
          <w:rFonts w:ascii="黑体" w:eastAsia="黑体" w:hAnsi="黑体" w:cs="黑体"/>
          <w:spacing w:val="-20"/>
          <w:sz w:val="36"/>
          <w:szCs w:val="36"/>
        </w:rPr>
      </w:pPr>
    </w:p>
    <w:p w:rsidR="00EA7E44" w:rsidRDefault="00EA7E44">
      <w:pPr>
        <w:rPr>
          <w:rFonts w:ascii="黑体" w:eastAsia="黑体" w:hAnsi="黑体" w:cs="黑体"/>
          <w:spacing w:val="-20"/>
          <w:sz w:val="36"/>
          <w:szCs w:val="36"/>
        </w:rPr>
      </w:pPr>
    </w:p>
    <w:p w:rsidR="00EA7E44" w:rsidRDefault="00452428">
      <w:pPr>
        <w:rPr>
          <w:rFonts w:ascii="黑体" w:eastAsia="黑体" w:hAnsi="黑体" w:cs="黑体"/>
          <w:spacing w:val="-20"/>
          <w:sz w:val="36"/>
          <w:szCs w:val="36"/>
        </w:rPr>
      </w:pPr>
      <w:r>
        <w:rPr>
          <w:rFonts w:ascii="黑体" w:eastAsia="黑体" w:hAnsi="黑体" w:cs="黑体" w:hint="eastAsia"/>
          <w:spacing w:val="-20"/>
          <w:sz w:val="36"/>
          <w:szCs w:val="36"/>
        </w:rPr>
        <w:t xml:space="preserve">         </w:t>
      </w:r>
    </w:p>
    <w:p w:rsidR="00EA7E44" w:rsidRDefault="00BD4A04">
      <w:pPr>
        <w:rPr>
          <w:rFonts w:ascii="黑体" w:eastAsia="黑体" w:hAnsi="黑体" w:cs="黑体"/>
          <w:spacing w:val="-20"/>
          <w:sz w:val="36"/>
          <w:szCs w:val="36"/>
        </w:rPr>
      </w:pPr>
      <w:r>
        <w:rPr>
          <w:rFonts w:ascii="黑体" w:eastAsia="黑体" w:hAnsi="黑体" w:cs="黑体" w:hint="eastAsia"/>
          <w:spacing w:val="-20"/>
          <w:sz w:val="36"/>
          <w:szCs w:val="36"/>
        </w:rPr>
        <w:t xml:space="preserve"> </w:t>
      </w:r>
      <w:r w:rsidR="00452428">
        <w:rPr>
          <w:rFonts w:ascii="黑体" w:eastAsia="黑体" w:hAnsi="黑体" w:cs="黑体" w:hint="eastAsia"/>
          <w:spacing w:val="-20"/>
          <w:sz w:val="36"/>
          <w:szCs w:val="36"/>
        </w:rPr>
        <w:t>单位负责人（签章）：</w:t>
      </w:r>
      <w:r w:rsidR="00CC786E">
        <w:rPr>
          <w:rFonts w:ascii="黑体" w:eastAsia="黑体" w:hAnsi="黑体" w:cs="黑体" w:hint="eastAsia"/>
          <w:spacing w:val="-20"/>
          <w:sz w:val="36"/>
          <w:szCs w:val="36"/>
        </w:rPr>
        <w:t>张</w:t>
      </w:r>
      <w:proofErr w:type="gramStart"/>
      <w:r w:rsidR="00CC786E">
        <w:rPr>
          <w:rFonts w:ascii="黑体" w:eastAsia="黑体" w:hAnsi="黑体" w:cs="黑体" w:hint="eastAsia"/>
          <w:spacing w:val="-20"/>
          <w:sz w:val="36"/>
          <w:szCs w:val="36"/>
        </w:rPr>
        <w:t>世</w:t>
      </w:r>
      <w:proofErr w:type="gramEnd"/>
      <w:r w:rsidR="00CC786E">
        <w:rPr>
          <w:rFonts w:ascii="黑体" w:eastAsia="黑体" w:hAnsi="黑体" w:cs="黑体" w:hint="eastAsia"/>
          <w:spacing w:val="-20"/>
          <w:sz w:val="36"/>
          <w:szCs w:val="36"/>
        </w:rPr>
        <w:t>新</w:t>
      </w:r>
    </w:p>
    <w:p w:rsidR="00EA7E44" w:rsidRDefault="00EA7E44">
      <w:pPr>
        <w:spacing w:line="580" w:lineRule="exact"/>
        <w:jc w:val="center"/>
        <w:rPr>
          <w:rFonts w:ascii="黑体" w:eastAsia="黑体"/>
          <w:sz w:val="30"/>
          <w:szCs w:val="30"/>
        </w:rPr>
      </w:pPr>
    </w:p>
    <w:p w:rsidR="00EA7E44" w:rsidRDefault="00452428">
      <w:pPr>
        <w:rPr>
          <w:rFonts w:ascii="黑体" w:eastAsia="黑体" w:hAnsi="黑体" w:cs="黑体"/>
          <w:spacing w:val="-20"/>
          <w:sz w:val="36"/>
          <w:szCs w:val="36"/>
        </w:rPr>
      </w:pPr>
      <w:r>
        <w:rPr>
          <w:rFonts w:ascii="黑体" w:eastAsia="黑体" w:hAnsi="黑体" w:cs="黑体" w:hint="eastAsia"/>
          <w:spacing w:val="-20"/>
          <w:sz w:val="36"/>
          <w:szCs w:val="36"/>
        </w:rPr>
        <w:t xml:space="preserve">         </w:t>
      </w:r>
    </w:p>
    <w:p w:rsidR="00EA7E44" w:rsidRDefault="00452428">
      <w:pPr>
        <w:rPr>
          <w:rFonts w:ascii="黑体" w:eastAsia="黑体" w:hAnsi="黑体" w:cs="黑体"/>
          <w:spacing w:val="-20"/>
          <w:sz w:val="36"/>
          <w:szCs w:val="36"/>
        </w:rPr>
      </w:pPr>
      <w:r>
        <w:rPr>
          <w:rFonts w:ascii="黑体" w:eastAsia="黑体" w:hAnsi="黑体" w:cs="黑体" w:hint="eastAsia"/>
          <w:spacing w:val="-20"/>
          <w:sz w:val="36"/>
          <w:szCs w:val="36"/>
        </w:rPr>
        <w:t xml:space="preserve">         </w:t>
      </w:r>
    </w:p>
    <w:p w:rsidR="00EA7E44" w:rsidRDefault="00BD4A04">
      <w:pPr>
        <w:rPr>
          <w:rFonts w:ascii="黑体" w:eastAsia="黑体" w:hAnsi="黑体" w:cs="黑体"/>
          <w:spacing w:val="-20"/>
          <w:sz w:val="36"/>
          <w:szCs w:val="36"/>
        </w:rPr>
      </w:pPr>
      <w:r>
        <w:rPr>
          <w:rFonts w:ascii="黑体" w:eastAsia="黑体" w:hAnsi="黑体" w:cs="黑体" w:hint="eastAsia"/>
          <w:spacing w:val="-20"/>
          <w:sz w:val="36"/>
          <w:szCs w:val="36"/>
        </w:rPr>
        <w:t xml:space="preserve"> </w:t>
      </w:r>
      <w:r w:rsidR="00452428">
        <w:rPr>
          <w:rFonts w:ascii="黑体" w:eastAsia="黑体" w:hAnsi="黑体" w:cs="黑体" w:hint="eastAsia"/>
          <w:spacing w:val="-20"/>
          <w:sz w:val="36"/>
          <w:szCs w:val="36"/>
        </w:rPr>
        <w:t>保密审查情况：</w:t>
      </w:r>
      <w:r w:rsidR="002A4489" w:rsidRPr="002A4489">
        <w:rPr>
          <w:rFonts w:ascii="黑体" w:eastAsia="黑体" w:hAnsi="黑体" w:cs="黑体" w:hint="eastAsia"/>
          <w:spacing w:val="-20"/>
          <w:sz w:val="36"/>
          <w:szCs w:val="36"/>
        </w:rPr>
        <w:t>已通过保密审查</w:t>
      </w:r>
    </w:p>
    <w:p w:rsidR="00EA7E44" w:rsidRDefault="00EA7E44">
      <w:pPr>
        <w:spacing w:line="400" w:lineRule="exact"/>
        <w:jc w:val="center"/>
        <w:rPr>
          <w:rFonts w:ascii="宋体" w:hAnsi="宋体" w:cs="宋体"/>
          <w:b/>
          <w:bCs/>
          <w:sz w:val="32"/>
          <w:szCs w:val="32"/>
        </w:rPr>
      </w:pPr>
    </w:p>
    <w:p w:rsidR="00EA7E44" w:rsidRDefault="00EA7E44">
      <w:pPr>
        <w:spacing w:line="580" w:lineRule="exact"/>
        <w:jc w:val="center"/>
        <w:rPr>
          <w:rFonts w:ascii="黑体" w:eastAsia="黑体"/>
          <w:sz w:val="30"/>
          <w:szCs w:val="30"/>
        </w:rPr>
      </w:pPr>
    </w:p>
    <w:p w:rsidR="00EA7E44" w:rsidRDefault="00EA7E44">
      <w:pPr>
        <w:spacing w:line="580" w:lineRule="exact"/>
        <w:jc w:val="center"/>
        <w:rPr>
          <w:rFonts w:ascii="黑体" w:eastAsia="黑体"/>
          <w:sz w:val="30"/>
          <w:szCs w:val="30"/>
        </w:rPr>
      </w:pPr>
    </w:p>
    <w:p w:rsidR="00EA7E44" w:rsidRDefault="00EA7E44">
      <w:pPr>
        <w:spacing w:line="580" w:lineRule="exact"/>
        <w:jc w:val="center"/>
        <w:rPr>
          <w:rFonts w:eastAsia="黑体"/>
          <w:w w:val="95"/>
          <w:sz w:val="44"/>
          <w:szCs w:val="44"/>
        </w:rPr>
        <w:sectPr w:rsidR="00EA7E44">
          <w:headerReference w:type="even" r:id="rId33"/>
          <w:headerReference w:type="default" r:id="rId34"/>
          <w:footerReference w:type="even" r:id="rId35"/>
          <w:footerReference w:type="default" r:id="rId36"/>
          <w:headerReference w:type="first" r:id="rId37"/>
          <w:footerReference w:type="first" r:id="rId38"/>
          <w:pgSz w:w="11906" w:h="16838"/>
          <w:pgMar w:top="1440" w:right="1800" w:bottom="1440" w:left="1800" w:header="851" w:footer="992" w:gutter="0"/>
          <w:pgNumType w:start="1"/>
          <w:cols w:space="720"/>
          <w:docGrid w:type="lines" w:linePitch="312"/>
        </w:sectPr>
      </w:pPr>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Pr="00BD4A04" w:rsidRDefault="00452428">
      <w:pPr>
        <w:spacing w:line="240" w:lineRule="auto"/>
        <w:jc w:val="center"/>
        <w:rPr>
          <w:rFonts w:ascii="黑体" w:eastAsia="黑体" w:hAnsi="黑体" w:cs="方正小标宋简体"/>
          <w:sz w:val="48"/>
          <w:szCs w:val="48"/>
        </w:rPr>
      </w:pPr>
      <w:r w:rsidRPr="00BD4A04">
        <w:rPr>
          <w:rFonts w:ascii="黑体" w:eastAsia="黑体" w:hAnsi="黑体" w:cs="方正小标宋简体" w:hint="eastAsia"/>
          <w:sz w:val="48"/>
          <w:szCs w:val="48"/>
        </w:rPr>
        <w:t>天津渤海轻工投资集团有限公司</w:t>
      </w:r>
    </w:p>
    <w:p w:rsidR="00EA7E44" w:rsidRPr="00BD4A04" w:rsidRDefault="00452428">
      <w:pPr>
        <w:spacing w:line="240" w:lineRule="auto"/>
        <w:jc w:val="center"/>
        <w:rPr>
          <w:rFonts w:ascii="黑体" w:eastAsia="黑体" w:hAnsi="黑体" w:cs="方正小标宋简体"/>
          <w:w w:val="95"/>
          <w:sz w:val="48"/>
          <w:szCs w:val="48"/>
        </w:rPr>
      </w:pPr>
      <w:r w:rsidRPr="00BD4A04">
        <w:rPr>
          <w:rFonts w:ascii="黑体" w:eastAsia="黑体" w:hAnsi="黑体" w:cs="方正小标宋简体" w:hint="eastAsia"/>
          <w:sz w:val="48"/>
          <w:szCs w:val="48"/>
        </w:rPr>
        <w:t>2024年度部门决算</w:t>
      </w:r>
    </w:p>
    <w:p w:rsidR="00EA7E44" w:rsidRDefault="00EA7E44">
      <w:pPr>
        <w:spacing w:line="580" w:lineRule="exact"/>
        <w:jc w:val="center"/>
        <w:rPr>
          <w:rFonts w:ascii="黑体" w:eastAsia="黑体"/>
          <w:sz w:val="30"/>
          <w:szCs w:val="30"/>
        </w:rPr>
      </w:pPr>
      <w:bookmarkStart w:id="0" w:name="_GoBack"/>
      <w:bookmarkEnd w:id="0"/>
    </w:p>
    <w:p w:rsidR="00EA7E44" w:rsidRDefault="00EA7E44">
      <w:pPr>
        <w:spacing w:line="580" w:lineRule="exact"/>
        <w:jc w:val="center"/>
        <w:rPr>
          <w:rFonts w:ascii="黑体" w:eastAsia="黑体"/>
          <w:sz w:val="30"/>
          <w:szCs w:val="30"/>
        </w:rPr>
      </w:pPr>
    </w:p>
    <w:p w:rsidR="00EA7E44" w:rsidRDefault="00EA7E44">
      <w:pPr>
        <w:spacing w:line="580" w:lineRule="exact"/>
        <w:jc w:val="center"/>
        <w:rPr>
          <w:rFonts w:ascii="黑体" w:eastAsia="黑体"/>
          <w:sz w:val="30"/>
          <w:szCs w:val="30"/>
        </w:rPr>
      </w:pPr>
    </w:p>
    <w:p w:rsidR="00EA7E44" w:rsidRDefault="00EA7E44">
      <w:pPr>
        <w:spacing w:line="580" w:lineRule="exact"/>
        <w:jc w:val="center"/>
        <w:rPr>
          <w:rFonts w:ascii="黑体" w:eastAsia="黑体"/>
          <w:sz w:val="30"/>
          <w:szCs w:val="30"/>
        </w:rPr>
      </w:pPr>
    </w:p>
    <w:p w:rsidR="00EA7E44" w:rsidRDefault="00EA7E44">
      <w:pPr>
        <w:spacing w:line="580" w:lineRule="exact"/>
        <w:jc w:val="center"/>
        <w:rPr>
          <w:rFonts w:ascii="黑体" w:eastAsia="黑体"/>
          <w:sz w:val="30"/>
          <w:szCs w:val="30"/>
        </w:rPr>
      </w:pPr>
    </w:p>
    <w:p w:rsidR="00EA7E44" w:rsidRDefault="00EA7E44">
      <w:pPr>
        <w:spacing w:line="580" w:lineRule="exact"/>
        <w:jc w:val="center"/>
        <w:rPr>
          <w:rFonts w:ascii="黑体" w:eastAsia="黑体"/>
          <w:sz w:val="30"/>
          <w:szCs w:val="30"/>
        </w:rPr>
      </w:pPr>
    </w:p>
    <w:p w:rsidR="00EA7E44" w:rsidRDefault="00EA7E44">
      <w:pPr>
        <w:spacing w:line="580" w:lineRule="exact"/>
        <w:jc w:val="center"/>
        <w:rPr>
          <w:rFonts w:ascii="黑体" w:eastAsia="黑体"/>
          <w:sz w:val="30"/>
          <w:szCs w:val="30"/>
        </w:rPr>
      </w:pPr>
    </w:p>
    <w:p w:rsidR="00EA7E44" w:rsidRDefault="00EA7E44">
      <w:pPr>
        <w:spacing w:line="580" w:lineRule="exact"/>
        <w:jc w:val="center"/>
        <w:rPr>
          <w:rFonts w:ascii="黑体" w:eastAsia="黑体"/>
          <w:sz w:val="30"/>
          <w:szCs w:val="30"/>
        </w:rPr>
      </w:pPr>
    </w:p>
    <w:p w:rsidR="00EA7E44" w:rsidRDefault="00EA7E44">
      <w:pPr>
        <w:spacing w:line="580" w:lineRule="exact"/>
        <w:jc w:val="center"/>
        <w:rPr>
          <w:rFonts w:ascii="黑体" w:eastAsia="黑体"/>
          <w:sz w:val="30"/>
          <w:szCs w:val="30"/>
        </w:rPr>
      </w:pPr>
    </w:p>
    <w:p w:rsidR="00EA7E44" w:rsidRDefault="00EA7E44">
      <w:pPr>
        <w:spacing w:line="600" w:lineRule="exact"/>
        <w:jc w:val="both"/>
        <w:rPr>
          <w:rFonts w:ascii="黑体" w:eastAsia="黑体"/>
          <w:sz w:val="44"/>
          <w:szCs w:val="44"/>
        </w:rPr>
        <w:sectPr w:rsidR="00EA7E44">
          <w:pgSz w:w="11906" w:h="16838"/>
          <w:pgMar w:top="1440" w:right="1800" w:bottom="1440" w:left="1800" w:header="851" w:footer="992" w:gutter="0"/>
          <w:pgNumType w:start="1"/>
          <w:cols w:space="720"/>
          <w:docGrid w:type="lines" w:linePitch="312"/>
        </w:sectPr>
      </w:pPr>
    </w:p>
    <w:p w:rsidR="00EA7E44" w:rsidRDefault="00EA7E44">
      <w:pPr>
        <w:spacing w:line="600" w:lineRule="exact"/>
        <w:jc w:val="both"/>
        <w:rPr>
          <w:rFonts w:ascii="黑体" w:eastAsia="黑体"/>
          <w:sz w:val="44"/>
          <w:szCs w:val="44"/>
        </w:rPr>
      </w:pPr>
    </w:p>
    <w:p w:rsidR="00EA7E44" w:rsidRDefault="00452428">
      <w:pPr>
        <w:spacing w:line="600" w:lineRule="exact"/>
        <w:jc w:val="center"/>
      </w:pPr>
      <w:r>
        <w:rPr>
          <w:rFonts w:ascii="黑体" w:eastAsia="黑体" w:hint="eastAsia"/>
          <w:sz w:val="44"/>
          <w:szCs w:val="44"/>
        </w:rPr>
        <w:t>目录</w:t>
      </w:r>
    </w:p>
    <w:p w:rsidR="00EA7E44" w:rsidRDefault="00452428">
      <w:pPr>
        <w:pStyle w:val="11"/>
        <w:tabs>
          <w:tab w:val="clear" w:pos="8296"/>
          <w:tab w:val="right" w:leader="dot" w:pos="8306"/>
        </w:tabs>
        <w:rPr>
          <w:rFonts w:cs="黑体"/>
          <w:sz w:val="30"/>
          <w:szCs w:val="30"/>
        </w:rPr>
      </w:pPr>
      <w:r>
        <w:rPr>
          <w:rFonts w:cs="黑体" w:hint="eastAsia"/>
          <w:sz w:val="30"/>
          <w:szCs w:val="30"/>
        </w:rPr>
        <w:t xml:space="preserve">第一部分  概 </w:t>
      </w:r>
      <w:proofErr w:type="gramStart"/>
      <w:r>
        <w:rPr>
          <w:rFonts w:cs="黑体" w:hint="eastAsia"/>
          <w:sz w:val="30"/>
          <w:szCs w:val="30"/>
        </w:rPr>
        <w:t>况</w:t>
      </w:r>
      <w:proofErr w:type="gramEnd"/>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一、主要职责</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二、机构设置</w:t>
      </w:r>
    </w:p>
    <w:p w:rsidR="00EA7E44" w:rsidRDefault="00452428">
      <w:pPr>
        <w:pStyle w:val="11"/>
        <w:tabs>
          <w:tab w:val="clear" w:pos="8296"/>
          <w:tab w:val="right" w:leader="dot" w:pos="8306"/>
        </w:tabs>
        <w:rPr>
          <w:rFonts w:cs="黑体"/>
          <w:sz w:val="30"/>
          <w:szCs w:val="30"/>
        </w:rPr>
      </w:pPr>
      <w:r>
        <w:rPr>
          <w:rFonts w:cs="黑体" w:hint="eastAsia"/>
          <w:sz w:val="30"/>
          <w:szCs w:val="30"/>
        </w:rPr>
        <w:t>第二部分  2024年度部门决算表</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一、《收入支出决算总表》</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二、《收入决算表（按功能分类列示）》</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三、《收入决算表（按单位列示）》</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四、《支出决算表》</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五、《财政拨款收入支出决算总表》</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六、《一般公共预算财政拨款支出决算表》</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七、《一般公共预算财政拨款基本支出决算表》</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八、《政府性基金预算财政拨款收入支出决算表》</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九、《国有资本经营预算财政拨款收入支出决算表》</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十、《财政拨款“三公”经费支出决算表》</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十一、《项目支出决算表》</w:t>
      </w:r>
    </w:p>
    <w:p w:rsidR="00EA7E44" w:rsidRDefault="00452428">
      <w:pPr>
        <w:pStyle w:val="11"/>
        <w:tabs>
          <w:tab w:val="clear" w:pos="8296"/>
          <w:tab w:val="right" w:leader="dot" w:pos="8306"/>
        </w:tabs>
        <w:rPr>
          <w:rFonts w:cs="黑体"/>
          <w:sz w:val="30"/>
          <w:szCs w:val="30"/>
        </w:rPr>
      </w:pPr>
      <w:r>
        <w:rPr>
          <w:rFonts w:cs="黑体" w:hint="eastAsia"/>
          <w:sz w:val="30"/>
          <w:szCs w:val="30"/>
        </w:rPr>
        <w:t>第三部分 2024年度部门决算情况说明</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一、收入支出决算总体情况说明</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lastRenderedPageBreak/>
        <w:t>二、收入决算情况说明</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三、支出决算情况说明</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四、财政拨款收支决算总体情况说明</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五、一般公共预算财政拨款支出决算情况说明</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六、一般公共预算财政拨款基本支出决算情况说明</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七、政府性基金预算财政拨款收支决算情况说明</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八、国有资本经营预算财政拨款收支决算情况说明</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九、财政拨款“三公”经费支出决算情况说明</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十、机关运行经费支出情况说明</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十一、政府采购支出情况说明</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十二、国有资产占有使用情况说明</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十三、预算绩效情况说明</w:t>
      </w:r>
    </w:p>
    <w:p w:rsidR="00EA7E44" w:rsidRDefault="00452428">
      <w:pPr>
        <w:pStyle w:val="11"/>
        <w:tabs>
          <w:tab w:val="clear" w:pos="8296"/>
          <w:tab w:val="right" w:leader="dot" w:pos="8306"/>
        </w:tabs>
        <w:ind w:leftChars="100" w:left="840" w:hangingChars="200" w:hanging="600"/>
        <w:rPr>
          <w:rFonts w:ascii="Times New Roman" w:eastAsia="仿宋_GB2312" w:hAnsi="Times New Roman" w:cs="Times New Roman"/>
          <w:sz w:val="30"/>
          <w:szCs w:val="30"/>
        </w:rPr>
      </w:pPr>
      <w:r>
        <w:rPr>
          <w:rFonts w:ascii="Times New Roman" w:eastAsia="仿宋_GB2312" w:hAnsi="Times New Roman" w:cs="Times New Roman" w:hint="eastAsia"/>
          <w:sz w:val="30"/>
          <w:szCs w:val="30"/>
        </w:rPr>
        <w:t>十四、教育、医疗卫生、社会保障和就业、住房保障、涉农补贴等民生支出情况说明</w:t>
      </w:r>
    </w:p>
    <w:p w:rsidR="00EA7E44" w:rsidRDefault="00452428">
      <w:pPr>
        <w:pStyle w:val="11"/>
        <w:tabs>
          <w:tab w:val="clear" w:pos="8296"/>
          <w:tab w:val="right" w:leader="dot" w:pos="8306"/>
        </w:tabs>
        <w:rPr>
          <w:rFonts w:cs="黑体"/>
          <w:sz w:val="30"/>
          <w:szCs w:val="30"/>
        </w:rPr>
      </w:pPr>
      <w:r>
        <w:rPr>
          <w:rFonts w:cs="黑体" w:hint="eastAsia"/>
          <w:sz w:val="30"/>
          <w:szCs w:val="30"/>
        </w:rPr>
        <w:t>第四部分  名词解释</w:t>
      </w:r>
    </w:p>
    <w:p w:rsidR="00EA7E44" w:rsidRDefault="00EA7E44">
      <w:pPr>
        <w:rPr>
          <w:rFonts w:eastAsia="仿宋"/>
          <w:b/>
          <w:szCs w:val="32"/>
        </w:rPr>
      </w:pPr>
    </w:p>
    <w:p w:rsidR="00EA7E44" w:rsidRDefault="00EA7E44">
      <w:pPr>
        <w:spacing w:line="700" w:lineRule="exact"/>
        <w:rPr>
          <w:rFonts w:eastAsia="仿宋"/>
          <w:sz w:val="30"/>
          <w:szCs w:val="32"/>
        </w:rPr>
      </w:pPr>
    </w:p>
    <w:p w:rsidR="00EA7E44" w:rsidRDefault="00EA7E44"/>
    <w:p w:rsidR="00EA7E44" w:rsidRDefault="00EA7E44"/>
    <w:p w:rsidR="00EA7E44" w:rsidRDefault="00EA7E44">
      <w:pPr>
        <w:sectPr w:rsidR="00EA7E44">
          <w:footerReference w:type="default" r:id="rId39"/>
          <w:pgSz w:w="11906" w:h="16838"/>
          <w:pgMar w:top="1440" w:right="1800" w:bottom="1440" w:left="1800" w:header="851" w:footer="992" w:gutter="0"/>
          <w:pgNumType w:start="1"/>
          <w:cols w:space="720"/>
          <w:docGrid w:type="lines" w:linePitch="312"/>
        </w:sectPr>
      </w:pPr>
    </w:p>
    <w:p w:rsidR="00EA7E44" w:rsidRDefault="00452428">
      <w:pPr>
        <w:pStyle w:val="1"/>
        <w:spacing w:before="0" w:after="0" w:line="600" w:lineRule="exact"/>
        <w:jc w:val="center"/>
      </w:pPr>
      <w:bookmarkStart w:id="1" w:name="_Toc403062085"/>
      <w:bookmarkStart w:id="2" w:name="_Toc1576262397"/>
      <w:bookmarkStart w:id="3" w:name="_Toc1198055373"/>
      <w:bookmarkStart w:id="4" w:name="_Toc1358716097"/>
      <w:r>
        <w:rPr>
          <w:rFonts w:ascii="方正小标宋简体" w:eastAsia="方正小标宋简体" w:hAnsi="方正小标宋简体" w:cs="方正小标宋简体" w:hint="eastAsia"/>
          <w:b w:val="0"/>
        </w:rPr>
        <w:lastRenderedPageBreak/>
        <w:t xml:space="preserve">第一部分  概 </w:t>
      </w:r>
      <w:proofErr w:type="gramStart"/>
      <w:r>
        <w:rPr>
          <w:rFonts w:ascii="方正小标宋简体" w:eastAsia="方正小标宋简体" w:hAnsi="方正小标宋简体" w:cs="方正小标宋简体" w:hint="eastAsia"/>
          <w:b w:val="0"/>
        </w:rPr>
        <w:t>况</w:t>
      </w:r>
      <w:bookmarkEnd w:id="1"/>
      <w:bookmarkEnd w:id="2"/>
      <w:bookmarkEnd w:id="3"/>
      <w:bookmarkEnd w:id="4"/>
      <w:proofErr w:type="gramEnd"/>
    </w:p>
    <w:p w:rsidR="00EA7E44" w:rsidRDefault="00452428">
      <w:pPr>
        <w:pStyle w:val="2"/>
        <w:spacing w:before="0" w:after="0" w:line="800" w:lineRule="exact"/>
        <w:ind w:firstLineChars="200" w:firstLine="602"/>
        <w:rPr>
          <w:rFonts w:ascii="黑体" w:eastAsia="黑体" w:hAnsi="黑体"/>
          <w:sz w:val="30"/>
          <w:szCs w:val="30"/>
        </w:rPr>
      </w:pPr>
      <w:bookmarkStart w:id="5" w:name="_Toc1101039957"/>
      <w:bookmarkStart w:id="6" w:name="_Toc909979739"/>
      <w:bookmarkStart w:id="7" w:name="_Toc1747823728"/>
      <w:bookmarkStart w:id="8" w:name="_Toc883836987"/>
      <w:r>
        <w:rPr>
          <w:rFonts w:ascii="黑体" w:eastAsia="黑体" w:hAnsi="黑体" w:hint="eastAsia"/>
          <w:sz w:val="30"/>
          <w:szCs w:val="30"/>
        </w:rPr>
        <w:t>一、主要职责</w:t>
      </w:r>
      <w:bookmarkEnd w:id="5"/>
      <w:bookmarkEnd w:id="6"/>
      <w:bookmarkEnd w:id="7"/>
      <w:bookmarkEnd w:id="8"/>
    </w:p>
    <w:p w:rsidR="00EA7E44" w:rsidRDefault="00452428">
      <w:pPr>
        <w:spacing w:line="600" w:lineRule="exact"/>
        <w:ind w:firstLineChars="200" w:firstLine="600"/>
        <w:rPr>
          <w:rFonts w:ascii="仿宋_GB2312" w:eastAsia="仿宋_GB2312"/>
          <w:sz w:val="30"/>
          <w:szCs w:val="30"/>
        </w:rPr>
      </w:pPr>
      <w:r>
        <w:rPr>
          <w:rFonts w:ascii="仿宋_GB2312" w:eastAsia="仿宋_GB2312" w:hint="eastAsia"/>
          <w:sz w:val="30"/>
          <w:szCs w:val="30"/>
        </w:rPr>
        <w:t>天津渤海轻工投资集团有限公司的主要职责是：天津市国资委代表市政府履行出资人职责并实施直接监管的企业集团。财政拨款主要用于集团2所高等职业学院、1所中等职业学校、2个转制研究所的正常教学、工作的正常运行及集团本部行政离退休人员离退休费及抚恤金发放。</w:t>
      </w:r>
    </w:p>
    <w:p w:rsidR="00EA7E44" w:rsidRDefault="00452428">
      <w:pPr>
        <w:pStyle w:val="2"/>
        <w:spacing w:before="0" w:after="0" w:line="800" w:lineRule="exact"/>
        <w:ind w:firstLineChars="200" w:firstLine="602"/>
        <w:rPr>
          <w:rFonts w:ascii="黑体" w:eastAsia="黑体" w:hAnsi="黑体"/>
          <w:sz w:val="30"/>
          <w:szCs w:val="30"/>
        </w:rPr>
      </w:pPr>
      <w:bookmarkStart w:id="9" w:name="_Toc1798423086"/>
      <w:bookmarkStart w:id="10" w:name="_Toc244589183"/>
      <w:bookmarkStart w:id="11" w:name="_Toc503854210"/>
      <w:bookmarkStart w:id="12" w:name="_Toc311971100"/>
      <w:r>
        <w:rPr>
          <w:rFonts w:ascii="黑体" w:eastAsia="黑体" w:hAnsi="黑体" w:hint="eastAsia"/>
          <w:sz w:val="30"/>
          <w:szCs w:val="30"/>
        </w:rPr>
        <w:t>二、机构设置</w:t>
      </w:r>
      <w:bookmarkEnd w:id="9"/>
      <w:bookmarkEnd w:id="10"/>
      <w:bookmarkEnd w:id="11"/>
      <w:bookmarkEnd w:id="12"/>
    </w:p>
    <w:p w:rsidR="00EA7E44" w:rsidRDefault="00452428">
      <w:pPr>
        <w:spacing w:line="600" w:lineRule="exact"/>
        <w:ind w:firstLineChars="200" w:firstLine="600"/>
        <w:rPr>
          <w:rFonts w:ascii="仿宋_GB2312" w:eastAsia="仿宋_GB2312"/>
          <w:sz w:val="30"/>
          <w:szCs w:val="30"/>
        </w:rPr>
      </w:pPr>
      <w:r>
        <w:rPr>
          <w:rFonts w:ascii="仿宋_GB2312" w:eastAsia="仿宋_GB2312" w:hint="eastAsia"/>
          <w:sz w:val="30"/>
          <w:szCs w:val="30"/>
        </w:rPr>
        <w:t>天津渤海轻工投资集团有限公司内设12个职能部室；下辖5个预算单位；纳入天津渤海轻工投资集团有限公司2024年度部门决算编制范围的单位包括：</w:t>
      </w:r>
    </w:p>
    <w:p w:rsidR="00EA7E44" w:rsidRDefault="00452428">
      <w:pPr>
        <w:spacing w:line="600" w:lineRule="exact"/>
        <w:rPr>
          <w:rFonts w:ascii="仿宋_GB2312" w:eastAsia="仿宋_GB2312"/>
          <w:sz w:val="30"/>
          <w:szCs w:val="30"/>
        </w:rPr>
      </w:pPr>
      <w:r>
        <w:rPr>
          <w:rFonts w:ascii="仿宋_GB2312" w:eastAsia="仿宋_GB2312" w:hint="eastAsia"/>
          <w:sz w:val="30"/>
          <w:szCs w:val="30"/>
        </w:rPr>
        <w:t xml:space="preserve">    1.天津渤海轻工投资集团有限公司（本级）</w:t>
      </w:r>
    </w:p>
    <w:p w:rsidR="00EA7E44" w:rsidRDefault="00452428">
      <w:pPr>
        <w:spacing w:line="600" w:lineRule="exact"/>
        <w:rPr>
          <w:rFonts w:ascii="仿宋_GB2312" w:eastAsia="仿宋_GB2312"/>
          <w:sz w:val="30"/>
          <w:szCs w:val="30"/>
        </w:rPr>
      </w:pPr>
      <w:r>
        <w:rPr>
          <w:rFonts w:ascii="仿宋_GB2312" w:eastAsia="仿宋_GB2312" w:hint="eastAsia"/>
          <w:sz w:val="30"/>
          <w:szCs w:val="30"/>
        </w:rPr>
        <w:t xml:space="preserve">    2.事业单位：天津现代职业技术学院、天津轻工职业技术学院、天津市第一轻工业学校、转制院所：天津市轻工装备研究所、天津市轻工信息研究所。</w:t>
      </w:r>
    </w:p>
    <w:p w:rsidR="00EA7E44" w:rsidRDefault="00452428">
      <w:pPr>
        <w:spacing w:line="580" w:lineRule="exact"/>
        <w:jc w:val="center"/>
        <w:rPr>
          <w:rFonts w:eastAsia="黑体"/>
          <w:w w:val="95"/>
          <w:sz w:val="44"/>
          <w:szCs w:val="44"/>
        </w:rPr>
      </w:pPr>
      <w:r>
        <w:br w:type="page"/>
      </w:r>
      <w:bookmarkStart w:id="13" w:name="_Toc1290695373"/>
      <w:bookmarkStart w:id="14" w:name="_Toc264474877"/>
      <w:bookmarkStart w:id="15" w:name="_Toc526698323"/>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Default="00EA7E44">
      <w:pPr>
        <w:spacing w:line="580" w:lineRule="exact"/>
        <w:jc w:val="center"/>
        <w:rPr>
          <w:rFonts w:eastAsia="黑体"/>
          <w:w w:val="95"/>
          <w:sz w:val="44"/>
          <w:szCs w:val="44"/>
        </w:rPr>
      </w:pPr>
    </w:p>
    <w:p w:rsidR="00EA7E44" w:rsidRDefault="00452428">
      <w:pPr>
        <w:pStyle w:val="1"/>
        <w:spacing w:before="0" w:after="0" w:line="600" w:lineRule="exact"/>
        <w:jc w:val="center"/>
        <w:rPr>
          <w:rFonts w:ascii="方正小标宋简体" w:eastAsia="方正小标宋简体" w:hAnsi="方正小标宋简体" w:cs="方正小标宋简体"/>
          <w:b w:val="0"/>
          <w:bCs w:val="0"/>
        </w:rPr>
      </w:pPr>
      <w:bookmarkStart w:id="16" w:name="_Toc749687349"/>
      <w:r>
        <w:rPr>
          <w:rFonts w:ascii="方正小标宋简体" w:eastAsia="方正小标宋简体" w:hAnsi="方正小标宋简体" w:cs="方正小标宋简体" w:hint="eastAsia"/>
          <w:b w:val="0"/>
          <w:bCs w:val="0"/>
        </w:rPr>
        <w:t>第二部分  2024年度部门决算表</w:t>
      </w:r>
      <w:bookmarkStart w:id="17" w:name="_Toc1675239290"/>
      <w:bookmarkEnd w:id="13"/>
      <w:bookmarkEnd w:id="14"/>
      <w:bookmarkEnd w:id="15"/>
      <w:bookmarkEnd w:id="16"/>
      <w:bookmarkEnd w:id="17"/>
    </w:p>
    <w:p w:rsidR="00EA7E44" w:rsidRDefault="00EA7E44"/>
    <w:p w:rsidR="00EA7E44" w:rsidRDefault="00EA7E44">
      <w:pPr>
        <w:spacing w:line="600" w:lineRule="exact"/>
        <w:jc w:val="center"/>
      </w:pPr>
    </w:p>
    <w:p w:rsidR="00EA7E44" w:rsidRDefault="00EA7E44">
      <w:pPr>
        <w:pStyle w:val="2"/>
        <w:spacing w:before="0" w:after="0" w:line="800" w:lineRule="exact"/>
        <w:ind w:firstLineChars="200" w:firstLine="600"/>
        <w:rPr>
          <w:rFonts w:ascii="黑体" w:eastAsia="黑体" w:hAnsi="黑体"/>
          <w:b w:val="0"/>
          <w:sz w:val="30"/>
          <w:szCs w:val="30"/>
        </w:rPr>
        <w:sectPr w:rsidR="00EA7E44">
          <w:footerReference w:type="default" r:id="rId40"/>
          <w:pgSz w:w="11906" w:h="16838"/>
          <w:pgMar w:top="1440" w:right="1800" w:bottom="1440" w:left="1800" w:header="851" w:footer="992" w:gutter="0"/>
          <w:pgNumType w:start="1"/>
          <w:cols w:space="720"/>
          <w:docGrid w:type="lines" w:linePitch="312"/>
        </w:sectPr>
      </w:pPr>
    </w:p>
    <w:p w:rsidR="00EA7E44" w:rsidRDefault="00452428">
      <w:pPr>
        <w:pStyle w:val="2"/>
        <w:spacing w:before="0" w:after="0" w:line="800" w:lineRule="exact"/>
        <w:ind w:firstLineChars="200" w:firstLine="602"/>
        <w:rPr>
          <w:rFonts w:ascii="黑体" w:eastAsia="黑体" w:hAnsi="黑体"/>
          <w:sz w:val="30"/>
          <w:szCs w:val="30"/>
        </w:rPr>
      </w:pPr>
      <w:bookmarkStart w:id="18" w:name="_Toc291121727"/>
      <w:bookmarkStart w:id="19" w:name="_Toc984815664"/>
      <w:bookmarkStart w:id="20" w:name="_Toc708717694"/>
      <w:r>
        <w:rPr>
          <w:rFonts w:ascii="黑体" w:eastAsia="黑体" w:hAnsi="黑体" w:hint="eastAsia"/>
          <w:sz w:val="30"/>
          <w:szCs w:val="30"/>
        </w:rPr>
        <w:lastRenderedPageBreak/>
        <w:t>一、《收入支出决算总表》</w:t>
      </w:r>
      <w:bookmarkEnd w:id="18"/>
      <w:bookmarkEnd w:id="19"/>
      <w:bookmarkEnd w:id="20"/>
    </w:p>
    <w:tbl>
      <w:tblPr>
        <w:tblW w:w="0" w:type="auto"/>
        <w:jc w:val="center"/>
        <w:tblBorders>
          <w:top w:val="none" w:sz="0" w:space="0" w:color="FFFFFF"/>
          <w:left w:val="none" w:sz="0" w:space="0" w:color="FFFFFF"/>
          <w:bottom w:val="none" w:sz="0" w:space="0" w:color="FFFFFF"/>
          <w:right w:val="none" w:sz="0" w:space="0" w:color="FFFFFF"/>
          <w:insideH w:val="none" w:sz="0" w:space="0" w:color="FFFFFF"/>
          <w:insideV w:val="none" w:sz="0" w:space="0" w:color="FFFFFF"/>
        </w:tblBorders>
        <w:tblLayout w:type="fixed"/>
        <w:tblCellMar>
          <w:left w:w="80" w:type="dxa"/>
          <w:right w:w="80" w:type="dxa"/>
        </w:tblCellMar>
        <w:tblLook w:val="04A0" w:firstRow="1" w:lastRow="0" w:firstColumn="1" w:lastColumn="0" w:noHBand="0" w:noVBand="1"/>
      </w:tblPr>
      <w:tblGrid>
        <w:gridCol w:w="5619"/>
        <w:gridCol w:w="2000"/>
        <w:gridCol w:w="5619"/>
      </w:tblGrid>
      <w:tr w:rsidR="00EA7E44">
        <w:trPr>
          <w:jc w:val="center"/>
        </w:trPr>
        <w:tc>
          <w:tcPr>
            <w:tcW w:w="13238" w:type="dxa"/>
            <w:gridSpan w:val="3"/>
          </w:tcPr>
          <w:p w:rsidR="00EA7E44" w:rsidRDefault="00EA7E44">
            <w:pPr>
              <w:jc w:val="right"/>
            </w:pPr>
          </w:p>
        </w:tc>
      </w:tr>
      <w:tr w:rsidR="00EA7E44">
        <w:trPr>
          <w:jc w:val="center"/>
        </w:trPr>
        <w:tc>
          <w:tcPr>
            <w:tcW w:w="5619" w:type="dxa"/>
          </w:tcPr>
          <w:p w:rsidR="00EA7E44" w:rsidRDefault="00452428">
            <w:r>
              <w:rPr>
                <w:rFonts w:ascii="宋体" w:hAnsi="宋体" w:cs="宋体"/>
                <w:sz w:val="20"/>
              </w:rPr>
              <w:t>部门：天津渤海轻工投资集团有限公司</w:t>
            </w:r>
          </w:p>
        </w:tc>
        <w:tc>
          <w:tcPr>
            <w:tcW w:w="2000" w:type="dxa"/>
          </w:tcPr>
          <w:p w:rsidR="00EA7E44" w:rsidRDefault="00EA7E44">
            <w:pPr>
              <w:jc w:val="center"/>
            </w:pPr>
          </w:p>
        </w:tc>
        <w:tc>
          <w:tcPr>
            <w:tcW w:w="5619" w:type="dxa"/>
          </w:tcPr>
          <w:p w:rsidR="00EA7E44" w:rsidRDefault="00452428">
            <w:pPr>
              <w:jc w:val="right"/>
            </w:pPr>
            <w:r>
              <w:rPr>
                <w:rFonts w:ascii="宋体" w:hAnsi="宋体" w:cs="宋体"/>
                <w:sz w:val="20"/>
              </w:rPr>
              <w:t>单位：元</w:t>
            </w:r>
          </w:p>
        </w:tc>
      </w:tr>
    </w:tbl>
    <w:p w:rsidR="00EA7E44" w:rsidRDefault="00452428">
      <w:pPr>
        <w:snapToGrid w:val="0"/>
        <w:spacing w:line="0" w:lineRule="auto"/>
      </w:pPr>
      <w:r>
        <w:rPr>
          <w:sz w:val="8"/>
        </w:rPr>
        <w:t xml:space="preserve"> </w:t>
      </w:r>
    </w:p>
    <w:tbl>
      <w:tblPr>
        <w:tblW w:w="0" w:type="auto"/>
        <w:jc w:val="cente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80" w:type="dxa"/>
          <w:right w:w="80" w:type="dxa"/>
        </w:tblCellMar>
        <w:tblLook w:val="04A0" w:firstRow="1" w:lastRow="0" w:firstColumn="1" w:lastColumn="0" w:noHBand="0" w:noVBand="1"/>
      </w:tblPr>
      <w:tblGrid>
        <w:gridCol w:w="4640"/>
        <w:gridCol w:w="1980"/>
        <w:gridCol w:w="4640"/>
        <w:gridCol w:w="1978"/>
      </w:tblGrid>
      <w:tr w:rsidR="00EA7E44">
        <w:trPr>
          <w:trHeight w:hRule="exact" w:val="470"/>
          <w:jc w:val="center"/>
        </w:trPr>
        <w:tc>
          <w:tcPr>
            <w:tcW w:w="6620" w:type="dxa"/>
            <w:gridSpan w:val="2"/>
            <w:vAlign w:val="center"/>
          </w:tcPr>
          <w:p w:rsidR="00EA7E44" w:rsidRDefault="00452428">
            <w:pPr>
              <w:snapToGrid w:val="0"/>
              <w:jc w:val="center"/>
            </w:pPr>
            <w:r>
              <w:rPr>
                <w:rFonts w:ascii="宋体" w:hAnsi="宋体" w:cs="宋体"/>
                <w:color w:val="000000"/>
                <w:sz w:val="23"/>
              </w:rPr>
              <w:t>收入</w:t>
            </w:r>
          </w:p>
        </w:tc>
        <w:tc>
          <w:tcPr>
            <w:tcW w:w="6618" w:type="dxa"/>
            <w:gridSpan w:val="2"/>
            <w:vAlign w:val="center"/>
          </w:tcPr>
          <w:p w:rsidR="00EA7E44" w:rsidRDefault="00452428">
            <w:pPr>
              <w:snapToGrid w:val="0"/>
              <w:jc w:val="center"/>
            </w:pPr>
            <w:r>
              <w:rPr>
                <w:rFonts w:ascii="宋体" w:hAnsi="宋体" w:cs="宋体"/>
                <w:color w:val="000000"/>
                <w:sz w:val="23"/>
              </w:rPr>
              <w:t>支出</w:t>
            </w:r>
          </w:p>
        </w:tc>
      </w:tr>
      <w:tr w:rsidR="00EA7E44">
        <w:trPr>
          <w:trHeight w:hRule="exact" w:val="470"/>
          <w:jc w:val="center"/>
        </w:trPr>
        <w:tc>
          <w:tcPr>
            <w:tcW w:w="4640" w:type="dxa"/>
            <w:vAlign w:val="center"/>
          </w:tcPr>
          <w:p w:rsidR="00EA7E44" w:rsidRDefault="00452428">
            <w:pPr>
              <w:snapToGrid w:val="0"/>
              <w:jc w:val="center"/>
            </w:pPr>
            <w:r>
              <w:rPr>
                <w:rFonts w:ascii="宋体" w:hAnsi="宋体" w:cs="宋体"/>
                <w:color w:val="000000"/>
                <w:sz w:val="23"/>
              </w:rPr>
              <w:t>项    目</w:t>
            </w:r>
          </w:p>
        </w:tc>
        <w:tc>
          <w:tcPr>
            <w:tcW w:w="1980" w:type="dxa"/>
            <w:vAlign w:val="center"/>
          </w:tcPr>
          <w:p w:rsidR="00EA7E44" w:rsidRDefault="00452428">
            <w:pPr>
              <w:snapToGrid w:val="0"/>
              <w:jc w:val="center"/>
            </w:pPr>
            <w:r>
              <w:rPr>
                <w:rFonts w:ascii="宋体" w:hAnsi="宋体" w:cs="宋体"/>
                <w:color w:val="000000"/>
                <w:sz w:val="23"/>
              </w:rPr>
              <w:t>金额</w:t>
            </w:r>
          </w:p>
        </w:tc>
        <w:tc>
          <w:tcPr>
            <w:tcW w:w="4640" w:type="dxa"/>
            <w:vAlign w:val="center"/>
          </w:tcPr>
          <w:p w:rsidR="00EA7E44" w:rsidRDefault="00452428">
            <w:pPr>
              <w:snapToGrid w:val="0"/>
              <w:jc w:val="center"/>
            </w:pPr>
            <w:r>
              <w:rPr>
                <w:rFonts w:ascii="宋体" w:hAnsi="宋体" w:cs="宋体"/>
                <w:color w:val="000000"/>
                <w:sz w:val="23"/>
              </w:rPr>
              <w:t>项    目</w:t>
            </w:r>
          </w:p>
        </w:tc>
        <w:tc>
          <w:tcPr>
            <w:tcW w:w="1978" w:type="dxa"/>
            <w:vAlign w:val="center"/>
          </w:tcPr>
          <w:p w:rsidR="00EA7E44" w:rsidRDefault="00452428">
            <w:pPr>
              <w:snapToGrid w:val="0"/>
              <w:jc w:val="center"/>
            </w:pPr>
            <w:r>
              <w:rPr>
                <w:rFonts w:ascii="宋体" w:hAnsi="宋体" w:cs="宋体"/>
                <w:color w:val="000000"/>
                <w:sz w:val="23"/>
              </w:rPr>
              <w:t>金额</w:t>
            </w:r>
          </w:p>
        </w:tc>
      </w:tr>
      <w:tr w:rsidR="00EA7E44">
        <w:trPr>
          <w:trHeight w:hRule="exact" w:val="470"/>
          <w:jc w:val="center"/>
        </w:trPr>
        <w:tc>
          <w:tcPr>
            <w:tcW w:w="4640" w:type="dxa"/>
            <w:vAlign w:val="center"/>
          </w:tcPr>
          <w:p w:rsidR="00EA7E44" w:rsidRDefault="00452428">
            <w:pPr>
              <w:snapToGrid w:val="0"/>
            </w:pPr>
            <w:r>
              <w:rPr>
                <w:rFonts w:ascii="宋体" w:hAnsi="宋体" w:cs="宋体"/>
                <w:color w:val="000000"/>
                <w:sz w:val="23"/>
              </w:rPr>
              <w:t>一、一般公共预算财政拨款收入</w:t>
            </w:r>
          </w:p>
        </w:tc>
        <w:tc>
          <w:tcPr>
            <w:tcW w:w="1980" w:type="dxa"/>
            <w:vAlign w:val="center"/>
          </w:tcPr>
          <w:p w:rsidR="00EA7E44" w:rsidRDefault="00452428">
            <w:pPr>
              <w:snapToGrid w:val="0"/>
              <w:jc w:val="right"/>
            </w:pPr>
            <w:r>
              <w:rPr>
                <w:rFonts w:ascii="宋体" w:hAnsi="宋体" w:cs="宋体"/>
                <w:color w:val="000000"/>
                <w:sz w:val="23"/>
              </w:rPr>
              <w:t>481,943,496.10</w:t>
            </w:r>
          </w:p>
        </w:tc>
        <w:tc>
          <w:tcPr>
            <w:tcW w:w="4640" w:type="dxa"/>
            <w:vAlign w:val="center"/>
          </w:tcPr>
          <w:p w:rsidR="00EA7E44" w:rsidRDefault="00452428">
            <w:pPr>
              <w:snapToGrid w:val="0"/>
            </w:pPr>
            <w:r>
              <w:rPr>
                <w:rFonts w:ascii="宋体" w:hAnsi="宋体" w:cs="宋体"/>
                <w:color w:val="000000"/>
                <w:sz w:val="23"/>
              </w:rPr>
              <w:t>一、一般公共服务支出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452428">
            <w:pPr>
              <w:snapToGrid w:val="0"/>
            </w:pPr>
            <w:r>
              <w:rPr>
                <w:rFonts w:ascii="宋体" w:hAnsi="宋体" w:cs="宋体"/>
                <w:color w:val="000000"/>
                <w:sz w:val="23"/>
              </w:rPr>
              <w:t>二、政府性基金预算财政拨款收入</w:t>
            </w:r>
          </w:p>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二、公共安全支出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452428">
            <w:pPr>
              <w:snapToGrid w:val="0"/>
            </w:pPr>
            <w:r>
              <w:rPr>
                <w:rFonts w:ascii="宋体" w:hAnsi="宋体" w:cs="宋体"/>
                <w:color w:val="000000"/>
                <w:sz w:val="23"/>
              </w:rPr>
              <w:t>三、国有资本经营预算财政拨款收入</w:t>
            </w:r>
          </w:p>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三、教育支出</w:t>
            </w:r>
          </w:p>
        </w:tc>
        <w:tc>
          <w:tcPr>
            <w:tcW w:w="1978" w:type="dxa"/>
            <w:vAlign w:val="center"/>
          </w:tcPr>
          <w:p w:rsidR="00EA7E44" w:rsidRDefault="00452428">
            <w:pPr>
              <w:snapToGrid w:val="0"/>
              <w:jc w:val="right"/>
            </w:pPr>
            <w:r>
              <w:rPr>
                <w:rFonts w:ascii="宋体" w:hAnsi="宋体" w:cs="宋体"/>
                <w:color w:val="000000"/>
                <w:sz w:val="23"/>
              </w:rPr>
              <w:t>622,999,466.87</w:t>
            </w:r>
          </w:p>
        </w:tc>
      </w:tr>
      <w:tr w:rsidR="00EA7E44">
        <w:trPr>
          <w:trHeight w:hRule="exact" w:val="470"/>
          <w:jc w:val="center"/>
        </w:trPr>
        <w:tc>
          <w:tcPr>
            <w:tcW w:w="4640" w:type="dxa"/>
            <w:vAlign w:val="center"/>
          </w:tcPr>
          <w:p w:rsidR="00EA7E44" w:rsidRDefault="00452428">
            <w:pPr>
              <w:snapToGrid w:val="0"/>
            </w:pPr>
            <w:r>
              <w:rPr>
                <w:rFonts w:ascii="宋体" w:hAnsi="宋体" w:cs="宋体"/>
                <w:color w:val="000000"/>
                <w:sz w:val="23"/>
              </w:rPr>
              <w:t>四、财政专户管理资金</w:t>
            </w:r>
          </w:p>
        </w:tc>
        <w:tc>
          <w:tcPr>
            <w:tcW w:w="1980" w:type="dxa"/>
            <w:vAlign w:val="center"/>
          </w:tcPr>
          <w:p w:rsidR="00EA7E44" w:rsidRDefault="00452428">
            <w:pPr>
              <w:snapToGrid w:val="0"/>
              <w:jc w:val="right"/>
            </w:pPr>
            <w:r>
              <w:rPr>
                <w:rFonts w:ascii="宋体" w:hAnsi="宋体" w:cs="宋体"/>
                <w:color w:val="000000"/>
                <w:sz w:val="23"/>
              </w:rPr>
              <w:t>164,400,000.00</w:t>
            </w:r>
          </w:p>
        </w:tc>
        <w:tc>
          <w:tcPr>
            <w:tcW w:w="4640" w:type="dxa"/>
            <w:vAlign w:val="center"/>
          </w:tcPr>
          <w:p w:rsidR="00EA7E44" w:rsidRDefault="00452428">
            <w:pPr>
              <w:snapToGrid w:val="0"/>
            </w:pPr>
            <w:r>
              <w:rPr>
                <w:rFonts w:ascii="宋体" w:hAnsi="宋体" w:cs="宋体"/>
                <w:color w:val="000000"/>
                <w:sz w:val="23"/>
              </w:rPr>
              <w:t>四、科学技术支出</w:t>
            </w:r>
          </w:p>
        </w:tc>
        <w:tc>
          <w:tcPr>
            <w:tcW w:w="1978" w:type="dxa"/>
            <w:vAlign w:val="center"/>
          </w:tcPr>
          <w:p w:rsidR="00EA7E44" w:rsidRDefault="00452428">
            <w:pPr>
              <w:snapToGrid w:val="0"/>
              <w:jc w:val="right"/>
            </w:pPr>
            <w:r>
              <w:rPr>
                <w:rFonts w:ascii="宋体" w:hAnsi="宋体" w:cs="宋体"/>
                <w:color w:val="000000"/>
                <w:sz w:val="23"/>
              </w:rPr>
              <w:t>262,370.80</w:t>
            </w:r>
          </w:p>
        </w:tc>
      </w:tr>
      <w:tr w:rsidR="00EA7E44">
        <w:trPr>
          <w:trHeight w:hRule="exact" w:val="470"/>
          <w:jc w:val="center"/>
        </w:trPr>
        <w:tc>
          <w:tcPr>
            <w:tcW w:w="4640" w:type="dxa"/>
            <w:vAlign w:val="center"/>
          </w:tcPr>
          <w:p w:rsidR="00EA7E44" w:rsidRDefault="00452428">
            <w:pPr>
              <w:snapToGrid w:val="0"/>
            </w:pPr>
            <w:r>
              <w:rPr>
                <w:rFonts w:ascii="宋体" w:hAnsi="宋体" w:cs="宋体"/>
                <w:color w:val="000000"/>
                <w:sz w:val="23"/>
              </w:rPr>
              <w:t>五、事业收入</w:t>
            </w:r>
          </w:p>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五、文化旅游体育与传媒支出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452428">
            <w:pPr>
              <w:snapToGrid w:val="0"/>
            </w:pPr>
            <w:r>
              <w:rPr>
                <w:rFonts w:ascii="宋体" w:hAnsi="宋体" w:cs="宋体"/>
                <w:color w:val="000000"/>
                <w:sz w:val="23"/>
              </w:rPr>
              <w:t>六、事业单位经营收入</w:t>
            </w:r>
          </w:p>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六、社会保障和就业支出</w:t>
            </w:r>
          </w:p>
        </w:tc>
        <w:tc>
          <w:tcPr>
            <w:tcW w:w="1978" w:type="dxa"/>
            <w:vAlign w:val="center"/>
          </w:tcPr>
          <w:p w:rsidR="00EA7E44" w:rsidRDefault="00452428">
            <w:pPr>
              <w:snapToGrid w:val="0"/>
              <w:jc w:val="right"/>
            </w:pPr>
            <w:r>
              <w:rPr>
                <w:rFonts w:ascii="宋体" w:hAnsi="宋体" w:cs="宋体"/>
                <w:color w:val="000000"/>
                <w:sz w:val="23"/>
              </w:rPr>
              <w:t>24,320,977.68</w:t>
            </w:r>
          </w:p>
        </w:tc>
      </w:tr>
      <w:tr w:rsidR="00EA7E44">
        <w:trPr>
          <w:trHeight w:hRule="exact" w:val="470"/>
          <w:jc w:val="center"/>
        </w:trPr>
        <w:tc>
          <w:tcPr>
            <w:tcW w:w="4640" w:type="dxa"/>
            <w:vAlign w:val="center"/>
          </w:tcPr>
          <w:p w:rsidR="00EA7E44" w:rsidRDefault="00452428">
            <w:pPr>
              <w:snapToGrid w:val="0"/>
            </w:pPr>
            <w:r>
              <w:rPr>
                <w:rFonts w:ascii="宋体" w:hAnsi="宋体" w:cs="宋体"/>
                <w:color w:val="000000"/>
                <w:sz w:val="23"/>
              </w:rPr>
              <w:t>七、上级补助收入</w:t>
            </w:r>
          </w:p>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七、卫生健康支出</w:t>
            </w:r>
          </w:p>
        </w:tc>
        <w:tc>
          <w:tcPr>
            <w:tcW w:w="1978" w:type="dxa"/>
            <w:vAlign w:val="center"/>
          </w:tcPr>
          <w:p w:rsidR="00EA7E44" w:rsidRDefault="00452428">
            <w:pPr>
              <w:snapToGrid w:val="0"/>
              <w:jc w:val="right"/>
            </w:pPr>
            <w:r>
              <w:rPr>
                <w:rFonts w:ascii="宋体" w:hAnsi="宋体" w:cs="宋体"/>
                <w:color w:val="000000"/>
                <w:sz w:val="23"/>
              </w:rPr>
              <w:t>21,452,700.00</w:t>
            </w:r>
          </w:p>
        </w:tc>
      </w:tr>
      <w:tr w:rsidR="00EA7E44">
        <w:trPr>
          <w:trHeight w:hRule="exact" w:val="470"/>
          <w:jc w:val="center"/>
        </w:trPr>
        <w:tc>
          <w:tcPr>
            <w:tcW w:w="4640" w:type="dxa"/>
            <w:vAlign w:val="center"/>
          </w:tcPr>
          <w:p w:rsidR="00EA7E44" w:rsidRDefault="00452428">
            <w:pPr>
              <w:snapToGrid w:val="0"/>
            </w:pPr>
            <w:r>
              <w:rPr>
                <w:rFonts w:ascii="宋体" w:hAnsi="宋体" w:cs="宋体"/>
                <w:color w:val="000000"/>
                <w:sz w:val="23"/>
              </w:rPr>
              <w:t>八、附属单位上缴收入</w:t>
            </w:r>
          </w:p>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八、节能环保支出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452428">
            <w:pPr>
              <w:snapToGrid w:val="0"/>
            </w:pPr>
            <w:r>
              <w:rPr>
                <w:rFonts w:ascii="宋体" w:hAnsi="宋体" w:cs="宋体"/>
                <w:color w:val="000000"/>
                <w:sz w:val="23"/>
              </w:rPr>
              <w:t>九、其他收入</w:t>
            </w:r>
          </w:p>
        </w:tc>
        <w:tc>
          <w:tcPr>
            <w:tcW w:w="1980" w:type="dxa"/>
            <w:vAlign w:val="center"/>
          </w:tcPr>
          <w:p w:rsidR="00EA7E44" w:rsidRDefault="00452428">
            <w:pPr>
              <w:snapToGrid w:val="0"/>
              <w:jc w:val="right"/>
            </w:pPr>
            <w:r>
              <w:rPr>
                <w:rFonts w:ascii="宋体" w:hAnsi="宋体" w:cs="宋体"/>
                <w:color w:val="000000"/>
                <w:sz w:val="23"/>
              </w:rPr>
              <w:t>22,494,070.82</w:t>
            </w:r>
          </w:p>
        </w:tc>
        <w:tc>
          <w:tcPr>
            <w:tcW w:w="4640" w:type="dxa"/>
            <w:vAlign w:val="center"/>
          </w:tcPr>
          <w:p w:rsidR="00EA7E44" w:rsidRDefault="00452428">
            <w:pPr>
              <w:snapToGrid w:val="0"/>
            </w:pPr>
            <w:r>
              <w:rPr>
                <w:rFonts w:ascii="宋体" w:hAnsi="宋体" w:cs="宋体"/>
                <w:color w:val="000000"/>
                <w:sz w:val="23"/>
              </w:rPr>
              <w:t>九、城乡社区支出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EA7E44"/>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十、农林水支出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EA7E44"/>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十一、交通运输支出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EA7E44"/>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十二、资源勘探工业信息等支出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EA7E44"/>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十三、商业服务业等支出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EA7E44"/>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十四、金融支出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EA7E44"/>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十五、援助其他地区支出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EA7E44"/>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十六、自然资源海洋气象等支出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EA7E44"/>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十七、住房保障支出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EA7E44"/>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十八、粮油物资储备支出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EA7E44"/>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十九、国有资本经营预算支出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EA7E44"/>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二十、灾害防治及应急管理支出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EA7E44"/>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二十一、其他支出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EA7E44"/>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二十二、债务付息支出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EA7E44"/>
        </w:tc>
        <w:tc>
          <w:tcPr>
            <w:tcW w:w="1980" w:type="dxa"/>
            <w:vAlign w:val="center"/>
          </w:tcPr>
          <w:p w:rsidR="00EA7E44" w:rsidRDefault="00EA7E44"/>
        </w:tc>
        <w:tc>
          <w:tcPr>
            <w:tcW w:w="4640" w:type="dxa"/>
            <w:vAlign w:val="center"/>
          </w:tcPr>
          <w:p w:rsidR="00EA7E44" w:rsidRDefault="00452428">
            <w:pPr>
              <w:snapToGrid w:val="0"/>
            </w:pPr>
            <w:r>
              <w:rPr>
                <w:rFonts w:ascii="宋体" w:hAnsi="宋体" w:cs="宋体"/>
                <w:color w:val="000000"/>
                <w:sz w:val="23"/>
              </w:rPr>
              <w:t>二十三、抗</w:t>
            </w:r>
            <w:proofErr w:type="gramStart"/>
            <w:r>
              <w:rPr>
                <w:rFonts w:ascii="宋体" w:hAnsi="宋体" w:cs="宋体"/>
                <w:color w:val="000000"/>
                <w:sz w:val="23"/>
              </w:rPr>
              <w:t>疫</w:t>
            </w:r>
            <w:proofErr w:type="gramEnd"/>
            <w:r>
              <w:rPr>
                <w:rFonts w:ascii="宋体" w:hAnsi="宋体" w:cs="宋体"/>
                <w:color w:val="000000"/>
                <w:sz w:val="23"/>
              </w:rPr>
              <w:t>特别国债安排的支出</w:t>
            </w:r>
          </w:p>
        </w:tc>
        <w:tc>
          <w:tcPr>
            <w:tcW w:w="1978" w:type="dxa"/>
            <w:vAlign w:val="center"/>
          </w:tcPr>
          <w:p w:rsidR="00EA7E44" w:rsidRDefault="00EA7E44"/>
        </w:tc>
      </w:tr>
      <w:tr w:rsidR="00EA7E44">
        <w:trPr>
          <w:trHeight w:hRule="exact" w:val="470"/>
          <w:jc w:val="center"/>
        </w:trPr>
        <w:tc>
          <w:tcPr>
            <w:tcW w:w="4640" w:type="dxa"/>
            <w:vAlign w:val="center"/>
          </w:tcPr>
          <w:p w:rsidR="00EA7E44" w:rsidRDefault="00452428">
            <w:pPr>
              <w:snapToGrid w:val="0"/>
              <w:jc w:val="center"/>
            </w:pPr>
            <w:r>
              <w:rPr>
                <w:rFonts w:ascii="宋体" w:hAnsi="宋体" w:cs="宋体"/>
                <w:color w:val="000000"/>
                <w:sz w:val="23"/>
              </w:rPr>
              <w:t>本年收入合计</w:t>
            </w:r>
          </w:p>
        </w:tc>
        <w:tc>
          <w:tcPr>
            <w:tcW w:w="1980" w:type="dxa"/>
            <w:vAlign w:val="center"/>
          </w:tcPr>
          <w:p w:rsidR="00EA7E44" w:rsidRDefault="00452428">
            <w:pPr>
              <w:snapToGrid w:val="0"/>
              <w:jc w:val="right"/>
            </w:pPr>
            <w:r>
              <w:rPr>
                <w:rFonts w:ascii="宋体" w:hAnsi="宋体" w:cs="宋体"/>
                <w:color w:val="000000"/>
                <w:sz w:val="23"/>
              </w:rPr>
              <w:t>668,837,566.92</w:t>
            </w:r>
          </w:p>
        </w:tc>
        <w:tc>
          <w:tcPr>
            <w:tcW w:w="4640" w:type="dxa"/>
            <w:vAlign w:val="center"/>
          </w:tcPr>
          <w:p w:rsidR="00EA7E44" w:rsidRDefault="00452428">
            <w:pPr>
              <w:snapToGrid w:val="0"/>
              <w:jc w:val="center"/>
            </w:pPr>
            <w:r>
              <w:rPr>
                <w:rFonts w:ascii="宋体" w:hAnsi="宋体" w:cs="宋体"/>
                <w:color w:val="000000"/>
                <w:sz w:val="23"/>
              </w:rPr>
              <w:t>本年支出合计</w:t>
            </w:r>
          </w:p>
        </w:tc>
        <w:tc>
          <w:tcPr>
            <w:tcW w:w="1978" w:type="dxa"/>
            <w:vAlign w:val="center"/>
          </w:tcPr>
          <w:p w:rsidR="00EA7E44" w:rsidRDefault="00452428">
            <w:pPr>
              <w:snapToGrid w:val="0"/>
              <w:jc w:val="right"/>
            </w:pPr>
            <w:r>
              <w:rPr>
                <w:rFonts w:ascii="宋体" w:hAnsi="宋体" w:cs="宋体"/>
                <w:color w:val="000000"/>
                <w:sz w:val="23"/>
              </w:rPr>
              <w:t>669,035,515.35</w:t>
            </w:r>
          </w:p>
        </w:tc>
      </w:tr>
      <w:tr w:rsidR="00EA7E44">
        <w:trPr>
          <w:trHeight w:hRule="exact" w:val="470"/>
          <w:jc w:val="center"/>
        </w:trPr>
        <w:tc>
          <w:tcPr>
            <w:tcW w:w="4640" w:type="dxa"/>
            <w:vAlign w:val="center"/>
          </w:tcPr>
          <w:p w:rsidR="00EA7E44" w:rsidRDefault="00452428">
            <w:pPr>
              <w:snapToGrid w:val="0"/>
            </w:pPr>
            <w:r>
              <w:rPr>
                <w:rFonts w:ascii="宋体" w:hAnsi="宋体" w:cs="宋体"/>
                <w:color w:val="000000"/>
                <w:sz w:val="23"/>
              </w:rPr>
              <w:t>十、使用非财政拨款结余</w:t>
            </w:r>
          </w:p>
        </w:tc>
        <w:tc>
          <w:tcPr>
            <w:tcW w:w="1980" w:type="dxa"/>
            <w:vAlign w:val="center"/>
          </w:tcPr>
          <w:p w:rsidR="00EA7E44" w:rsidRDefault="00452428">
            <w:pPr>
              <w:snapToGrid w:val="0"/>
              <w:jc w:val="right"/>
            </w:pPr>
            <w:r>
              <w:rPr>
                <w:rFonts w:ascii="宋体" w:hAnsi="宋体" w:cs="宋体"/>
                <w:color w:val="000000"/>
                <w:sz w:val="23"/>
              </w:rPr>
              <w:t>7,301,356.09</w:t>
            </w:r>
          </w:p>
        </w:tc>
        <w:tc>
          <w:tcPr>
            <w:tcW w:w="4640" w:type="dxa"/>
            <w:vAlign w:val="center"/>
          </w:tcPr>
          <w:p w:rsidR="00EA7E44" w:rsidRDefault="00452428">
            <w:pPr>
              <w:snapToGrid w:val="0"/>
            </w:pPr>
            <w:r>
              <w:rPr>
                <w:rFonts w:ascii="宋体" w:hAnsi="宋体" w:cs="宋体"/>
                <w:color w:val="000000"/>
                <w:sz w:val="23"/>
              </w:rPr>
              <w:t>二十四、结余分配</w:t>
            </w:r>
          </w:p>
        </w:tc>
        <w:tc>
          <w:tcPr>
            <w:tcW w:w="1978" w:type="dxa"/>
            <w:vAlign w:val="center"/>
          </w:tcPr>
          <w:p w:rsidR="00EA7E44" w:rsidRDefault="00452428">
            <w:pPr>
              <w:snapToGrid w:val="0"/>
              <w:jc w:val="right"/>
            </w:pPr>
            <w:r>
              <w:rPr>
                <w:rFonts w:ascii="宋体" w:hAnsi="宋体" w:cs="宋体"/>
                <w:color w:val="000000"/>
                <w:sz w:val="23"/>
              </w:rPr>
              <w:t>8,059,476.39</w:t>
            </w:r>
          </w:p>
        </w:tc>
      </w:tr>
      <w:tr w:rsidR="00EA7E44">
        <w:trPr>
          <w:trHeight w:hRule="exact" w:val="470"/>
          <w:jc w:val="center"/>
        </w:trPr>
        <w:tc>
          <w:tcPr>
            <w:tcW w:w="4640" w:type="dxa"/>
            <w:vAlign w:val="center"/>
          </w:tcPr>
          <w:p w:rsidR="00EA7E44" w:rsidRDefault="00452428">
            <w:pPr>
              <w:snapToGrid w:val="0"/>
            </w:pPr>
            <w:r>
              <w:rPr>
                <w:rFonts w:ascii="宋体" w:hAnsi="宋体" w:cs="宋体"/>
                <w:color w:val="000000"/>
                <w:sz w:val="23"/>
              </w:rPr>
              <w:t>十一、年初结转和结余</w:t>
            </w:r>
          </w:p>
        </w:tc>
        <w:tc>
          <w:tcPr>
            <w:tcW w:w="1980" w:type="dxa"/>
            <w:vAlign w:val="center"/>
          </w:tcPr>
          <w:p w:rsidR="00EA7E44" w:rsidRDefault="00452428">
            <w:pPr>
              <w:snapToGrid w:val="0"/>
              <w:jc w:val="right"/>
            </w:pPr>
            <w:r>
              <w:rPr>
                <w:rFonts w:ascii="宋体" w:hAnsi="宋体" w:cs="宋体"/>
                <w:color w:val="000000"/>
                <w:sz w:val="23"/>
              </w:rPr>
              <w:t>5,552,322.49</w:t>
            </w:r>
          </w:p>
        </w:tc>
        <w:tc>
          <w:tcPr>
            <w:tcW w:w="4640" w:type="dxa"/>
            <w:vAlign w:val="center"/>
          </w:tcPr>
          <w:p w:rsidR="00EA7E44" w:rsidRDefault="00452428">
            <w:pPr>
              <w:snapToGrid w:val="0"/>
            </w:pPr>
            <w:r>
              <w:rPr>
                <w:rFonts w:ascii="宋体" w:hAnsi="宋体" w:cs="宋体"/>
                <w:color w:val="000000"/>
                <w:sz w:val="23"/>
              </w:rPr>
              <w:t>二十五、年末结转和结余</w:t>
            </w:r>
          </w:p>
        </w:tc>
        <w:tc>
          <w:tcPr>
            <w:tcW w:w="1978" w:type="dxa"/>
            <w:vAlign w:val="center"/>
          </w:tcPr>
          <w:p w:rsidR="00EA7E44" w:rsidRDefault="00452428">
            <w:pPr>
              <w:snapToGrid w:val="0"/>
              <w:jc w:val="right"/>
            </w:pPr>
            <w:r>
              <w:rPr>
                <w:rFonts w:ascii="宋体" w:hAnsi="宋体" w:cs="宋体"/>
                <w:color w:val="000000"/>
                <w:sz w:val="23"/>
              </w:rPr>
              <w:t>4,596,253.76</w:t>
            </w:r>
          </w:p>
        </w:tc>
      </w:tr>
      <w:tr w:rsidR="00EA7E44">
        <w:trPr>
          <w:trHeight w:hRule="exact" w:val="470"/>
          <w:jc w:val="center"/>
        </w:trPr>
        <w:tc>
          <w:tcPr>
            <w:tcW w:w="4640" w:type="dxa"/>
            <w:vAlign w:val="center"/>
          </w:tcPr>
          <w:p w:rsidR="00EA7E44" w:rsidRDefault="00452428">
            <w:pPr>
              <w:snapToGrid w:val="0"/>
            </w:pPr>
            <w:r>
              <w:rPr>
                <w:rFonts w:ascii="宋体" w:hAnsi="宋体" w:cs="宋体"/>
                <w:color w:val="000000"/>
                <w:sz w:val="23"/>
              </w:rPr>
              <w:t xml:space="preserve">     其中：财政拨款结转和结余</w:t>
            </w:r>
          </w:p>
        </w:tc>
        <w:tc>
          <w:tcPr>
            <w:tcW w:w="1980" w:type="dxa"/>
            <w:vAlign w:val="center"/>
          </w:tcPr>
          <w:p w:rsidR="00EA7E44" w:rsidRDefault="00EA7E44"/>
        </w:tc>
        <w:tc>
          <w:tcPr>
            <w:tcW w:w="4640" w:type="dxa"/>
            <w:vAlign w:val="center"/>
          </w:tcPr>
          <w:p w:rsidR="00EA7E44" w:rsidRDefault="00EA7E44"/>
        </w:tc>
        <w:tc>
          <w:tcPr>
            <w:tcW w:w="1978" w:type="dxa"/>
            <w:vAlign w:val="center"/>
          </w:tcPr>
          <w:p w:rsidR="00EA7E44" w:rsidRDefault="00EA7E44"/>
        </w:tc>
      </w:tr>
      <w:tr w:rsidR="00EA7E44">
        <w:trPr>
          <w:trHeight w:hRule="exact" w:val="470"/>
          <w:jc w:val="center"/>
        </w:trPr>
        <w:tc>
          <w:tcPr>
            <w:tcW w:w="4640" w:type="dxa"/>
            <w:vAlign w:val="center"/>
          </w:tcPr>
          <w:p w:rsidR="00EA7E44" w:rsidRDefault="00452428">
            <w:pPr>
              <w:snapToGrid w:val="0"/>
            </w:pPr>
            <w:r>
              <w:rPr>
                <w:rFonts w:ascii="宋体" w:hAnsi="宋体" w:cs="宋体"/>
                <w:color w:val="000000"/>
                <w:sz w:val="23"/>
              </w:rPr>
              <w:t xml:space="preserve">           其他结转和结余</w:t>
            </w:r>
          </w:p>
        </w:tc>
        <w:tc>
          <w:tcPr>
            <w:tcW w:w="1980" w:type="dxa"/>
            <w:vAlign w:val="center"/>
          </w:tcPr>
          <w:p w:rsidR="00EA7E44" w:rsidRDefault="00452428">
            <w:pPr>
              <w:snapToGrid w:val="0"/>
              <w:jc w:val="right"/>
            </w:pPr>
            <w:r>
              <w:rPr>
                <w:rFonts w:ascii="宋体" w:hAnsi="宋体" w:cs="宋体"/>
                <w:color w:val="000000"/>
                <w:sz w:val="23"/>
              </w:rPr>
              <w:t>5,552,322.49</w:t>
            </w:r>
          </w:p>
        </w:tc>
        <w:tc>
          <w:tcPr>
            <w:tcW w:w="4640" w:type="dxa"/>
            <w:vAlign w:val="center"/>
          </w:tcPr>
          <w:p w:rsidR="00EA7E44" w:rsidRDefault="00EA7E44"/>
        </w:tc>
        <w:tc>
          <w:tcPr>
            <w:tcW w:w="1978" w:type="dxa"/>
            <w:vAlign w:val="center"/>
          </w:tcPr>
          <w:p w:rsidR="00EA7E44" w:rsidRDefault="00EA7E44"/>
        </w:tc>
      </w:tr>
      <w:tr w:rsidR="00EA7E44">
        <w:trPr>
          <w:trHeight w:hRule="exact" w:val="470"/>
          <w:jc w:val="center"/>
        </w:trPr>
        <w:tc>
          <w:tcPr>
            <w:tcW w:w="4640" w:type="dxa"/>
            <w:vAlign w:val="center"/>
          </w:tcPr>
          <w:p w:rsidR="00EA7E44" w:rsidRDefault="00452428">
            <w:pPr>
              <w:snapToGrid w:val="0"/>
              <w:jc w:val="center"/>
            </w:pPr>
            <w:r>
              <w:rPr>
                <w:rFonts w:ascii="宋体" w:hAnsi="宋体" w:cs="宋体"/>
                <w:color w:val="000000"/>
                <w:sz w:val="23"/>
              </w:rPr>
              <w:t>收入总计</w:t>
            </w:r>
          </w:p>
        </w:tc>
        <w:tc>
          <w:tcPr>
            <w:tcW w:w="1980" w:type="dxa"/>
            <w:vAlign w:val="center"/>
          </w:tcPr>
          <w:p w:rsidR="00EA7E44" w:rsidRDefault="00452428">
            <w:pPr>
              <w:snapToGrid w:val="0"/>
              <w:jc w:val="right"/>
            </w:pPr>
            <w:r>
              <w:rPr>
                <w:rFonts w:ascii="宋体" w:hAnsi="宋体" w:cs="宋体"/>
                <w:color w:val="000000"/>
                <w:sz w:val="23"/>
              </w:rPr>
              <w:t>681,691,245.50</w:t>
            </w:r>
          </w:p>
        </w:tc>
        <w:tc>
          <w:tcPr>
            <w:tcW w:w="4640" w:type="dxa"/>
            <w:vAlign w:val="center"/>
          </w:tcPr>
          <w:p w:rsidR="00EA7E44" w:rsidRDefault="00452428">
            <w:pPr>
              <w:snapToGrid w:val="0"/>
              <w:jc w:val="center"/>
            </w:pPr>
            <w:r>
              <w:rPr>
                <w:rFonts w:ascii="宋体" w:hAnsi="宋体" w:cs="宋体"/>
                <w:color w:val="000000"/>
                <w:sz w:val="23"/>
              </w:rPr>
              <w:t>支出总计</w:t>
            </w:r>
          </w:p>
        </w:tc>
        <w:tc>
          <w:tcPr>
            <w:tcW w:w="1978" w:type="dxa"/>
            <w:vAlign w:val="center"/>
          </w:tcPr>
          <w:p w:rsidR="00EA7E44" w:rsidRDefault="00452428">
            <w:pPr>
              <w:snapToGrid w:val="0"/>
              <w:jc w:val="right"/>
            </w:pPr>
            <w:r>
              <w:rPr>
                <w:rFonts w:ascii="宋体" w:hAnsi="宋体" w:cs="宋体"/>
                <w:color w:val="000000"/>
                <w:sz w:val="23"/>
              </w:rPr>
              <w:t>681,691,245.50</w:t>
            </w:r>
          </w:p>
        </w:tc>
      </w:tr>
      <w:tr w:rsidR="00EA7E44">
        <w:trPr>
          <w:trHeight w:hRule="exact" w:val="470"/>
          <w:jc w:val="center"/>
        </w:trPr>
        <w:tc>
          <w:tcPr>
            <w:tcW w:w="13238" w:type="dxa"/>
            <w:gridSpan w:val="4"/>
            <w:tcBorders>
              <w:left w:val="single" w:sz="4" w:space="0" w:color="FFFFFF"/>
              <w:bottom w:val="single" w:sz="4" w:space="0" w:color="FFFFFF"/>
              <w:right w:val="single" w:sz="4" w:space="0" w:color="FFFFFF"/>
            </w:tcBorders>
            <w:vAlign w:val="center"/>
          </w:tcPr>
          <w:p w:rsidR="00EA7E44" w:rsidRDefault="00452428">
            <w:pPr>
              <w:snapToGrid w:val="0"/>
            </w:pPr>
            <w:r>
              <w:rPr>
                <w:rFonts w:ascii="宋体" w:hAnsi="宋体" w:cs="宋体"/>
                <w:color w:val="000000"/>
                <w:sz w:val="23"/>
              </w:rPr>
              <w:t>注：本表反映本年度的总收支和年末结转结余情况。财政专户管理资金是指教育收费；事业收入不含教育收费。</w:t>
            </w:r>
          </w:p>
        </w:tc>
      </w:tr>
    </w:tbl>
    <w:p w:rsidR="00EA7E44" w:rsidRDefault="00EA7E44">
      <w:pPr>
        <w:pStyle w:val="2"/>
        <w:spacing w:before="0" w:after="0" w:line="800" w:lineRule="exact"/>
        <w:rPr>
          <w:rFonts w:ascii="黑体" w:eastAsia="黑体" w:hAnsi="黑体"/>
          <w:b w:val="0"/>
          <w:sz w:val="30"/>
          <w:szCs w:val="30"/>
        </w:rPr>
        <w:sectPr w:rsidR="00EA7E44">
          <w:pgSz w:w="16838" w:h="11906" w:orient="landscape"/>
          <w:pgMar w:top="1440" w:right="1800" w:bottom="1440" w:left="1800" w:header="851" w:footer="992" w:gutter="0"/>
          <w:cols w:space="720"/>
          <w:docGrid w:type="lines" w:linePitch="312"/>
        </w:sectPr>
      </w:pPr>
    </w:p>
    <w:p w:rsidR="00EA7E44" w:rsidRDefault="00452428">
      <w:pPr>
        <w:pStyle w:val="2"/>
        <w:spacing w:before="0" w:after="0" w:line="800" w:lineRule="exact"/>
        <w:ind w:firstLineChars="200" w:firstLine="602"/>
        <w:rPr>
          <w:rFonts w:ascii="黑体" w:eastAsia="黑体" w:hAnsi="黑体"/>
          <w:sz w:val="30"/>
          <w:szCs w:val="30"/>
        </w:rPr>
      </w:pPr>
      <w:bookmarkStart w:id="21" w:name="_Toc1473976796"/>
      <w:r>
        <w:rPr>
          <w:rFonts w:ascii="黑体" w:eastAsia="黑体" w:hAnsi="黑体" w:hint="eastAsia"/>
          <w:sz w:val="30"/>
          <w:szCs w:val="30"/>
        </w:rPr>
        <w:lastRenderedPageBreak/>
        <w:t>二、《收入决算表（按功能分类列示）》</w:t>
      </w:r>
      <w:bookmarkEnd w:id="21"/>
    </w:p>
    <w:tbl>
      <w:tblPr>
        <w:tblW w:w="0" w:type="auto"/>
        <w:jc w:val="center"/>
        <w:tblBorders>
          <w:top w:val="none" w:sz="0" w:space="0" w:color="FFFFFF"/>
          <w:left w:val="none" w:sz="0" w:space="0" w:color="FFFFFF"/>
          <w:bottom w:val="none" w:sz="0" w:space="0" w:color="FFFFFF"/>
          <w:right w:val="none" w:sz="0" w:space="0" w:color="FFFFFF"/>
          <w:insideH w:val="none" w:sz="0" w:space="0" w:color="FFFFFF"/>
          <w:insideV w:val="none" w:sz="0" w:space="0" w:color="FFFFFF"/>
        </w:tblBorders>
        <w:tblLayout w:type="fixed"/>
        <w:tblCellMar>
          <w:left w:w="80" w:type="dxa"/>
          <w:right w:w="80" w:type="dxa"/>
        </w:tblCellMar>
        <w:tblLook w:val="04A0" w:firstRow="1" w:lastRow="0" w:firstColumn="1" w:lastColumn="0" w:noHBand="0" w:noVBand="1"/>
      </w:tblPr>
      <w:tblGrid>
        <w:gridCol w:w="5619"/>
        <w:gridCol w:w="2000"/>
        <w:gridCol w:w="5619"/>
      </w:tblGrid>
      <w:tr w:rsidR="00EA7E44">
        <w:trPr>
          <w:jc w:val="center"/>
        </w:trPr>
        <w:tc>
          <w:tcPr>
            <w:tcW w:w="13238" w:type="dxa"/>
            <w:gridSpan w:val="3"/>
          </w:tcPr>
          <w:p w:rsidR="00EA7E44" w:rsidRDefault="00EA7E44">
            <w:pPr>
              <w:jc w:val="right"/>
            </w:pPr>
          </w:p>
        </w:tc>
      </w:tr>
      <w:tr w:rsidR="00EA7E44">
        <w:trPr>
          <w:jc w:val="center"/>
        </w:trPr>
        <w:tc>
          <w:tcPr>
            <w:tcW w:w="5619" w:type="dxa"/>
          </w:tcPr>
          <w:p w:rsidR="00EA7E44" w:rsidRDefault="00452428">
            <w:r>
              <w:rPr>
                <w:rFonts w:ascii="宋体" w:hAnsi="宋体" w:cs="宋体"/>
                <w:sz w:val="20"/>
              </w:rPr>
              <w:t>部门：天津渤海轻工投资集团有限公司</w:t>
            </w:r>
          </w:p>
        </w:tc>
        <w:tc>
          <w:tcPr>
            <w:tcW w:w="2000" w:type="dxa"/>
          </w:tcPr>
          <w:p w:rsidR="00EA7E44" w:rsidRDefault="00EA7E44">
            <w:pPr>
              <w:jc w:val="center"/>
            </w:pPr>
          </w:p>
        </w:tc>
        <w:tc>
          <w:tcPr>
            <w:tcW w:w="5619" w:type="dxa"/>
          </w:tcPr>
          <w:p w:rsidR="00EA7E44" w:rsidRDefault="00452428">
            <w:pPr>
              <w:jc w:val="right"/>
            </w:pPr>
            <w:r>
              <w:rPr>
                <w:rFonts w:ascii="宋体" w:hAnsi="宋体" w:cs="宋体"/>
                <w:sz w:val="20"/>
              </w:rPr>
              <w:t>单位：元</w:t>
            </w:r>
          </w:p>
        </w:tc>
      </w:tr>
    </w:tbl>
    <w:p w:rsidR="00EA7E44" w:rsidRDefault="00452428">
      <w:pPr>
        <w:snapToGrid w:val="0"/>
        <w:spacing w:line="0" w:lineRule="auto"/>
      </w:pPr>
      <w:r>
        <w:rPr>
          <w:sz w:val="8"/>
        </w:rPr>
        <w:t xml:space="preserve"> </w:t>
      </w:r>
    </w:p>
    <w:tbl>
      <w:tblPr>
        <w:tblW w:w="0" w:type="auto"/>
        <w:jc w:val="cente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80" w:type="dxa"/>
          <w:right w:w="80" w:type="dxa"/>
        </w:tblCellMar>
        <w:tblLook w:val="04A0" w:firstRow="1" w:lastRow="0" w:firstColumn="1" w:lastColumn="0" w:noHBand="0" w:noVBand="1"/>
      </w:tblPr>
      <w:tblGrid>
        <w:gridCol w:w="840"/>
        <w:gridCol w:w="2520"/>
        <w:gridCol w:w="1240"/>
        <w:gridCol w:w="1240"/>
        <w:gridCol w:w="1240"/>
        <w:gridCol w:w="1240"/>
        <w:gridCol w:w="1240"/>
        <w:gridCol w:w="1240"/>
        <w:gridCol w:w="1240"/>
        <w:gridCol w:w="1198"/>
      </w:tblGrid>
      <w:tr w:rsidR="00EA7E44">
        <w:trPr>
          <w:trHeight w:hRule="exact" w:val="463"/>
          <w:jc w:val="center"/>
        </w:trPr>
        <w:tc>
          <w:tcPr>
            <w:tcW w:w="3360" w:type="dxa"/>
            <w:gridSpan w:val="2"/>
            <w:vAlign w:val="center"/>
          </w:tcPr>
          <w:p w:rsidR="00EA7E44" w:rsidRDefault="00452428">
            <w:pPr>
              <w:snapToGrid w:val="0"/>
              <w:jc w:val="center"/>
            </w:pPr>
            <w:r>
              <w:rPr>
                <w:rFonts w:ascii="宋体" w:hAnsi="宋体" w:cs="宋体"/>
                <w:color w:val="000000"/>
                <w:sz w:val="14"/>
              </w:rPr>
              <w:t>项      目</w:t>
            </w:r>
          </w:p>
        </w:tc>
        <w:tc>
          <w:tcPr>
            <w:tcW w:w="1240" w:type="dxa"/>
            <w:vMerge w:val="restart"/>
            <w:vAlign w:val="center"/>
          </w:tcPr>
          <w:p w:rsidR="00EA7E44" w:rsidRDefault="00452428">
            <w:pPr>
              <w:snapToGrid w:val="0"/>
              <w:jc w:val="center"/>
            </w:pPr>
            <w:r>
              <w:rPr>
                <w:rFonts w:ascii="宋体" w:hAnsi="宋体" w:cs="宋体"/>
                <w:color w:val="000000"/>
                <w:sz w:val="14"/>
              </w:rPr>
              <w:t>本年收入合计</w:t>
            </w:r>
          </w:p>
        </w:tc>
        <w:tc>
          <w:tcPr>
            <w:tcW w:w="1240" w:type="dxa"/>
            <w:vMerge w:val="restart"/>
            <w:vAlign w:val="center"/>
          </w:tcPr>
          <w:p w:rsidR="00EA7E44" w:rsidRDefault="00452428">
            <w:pPr>
              <w:snapToGrid w:val="0"/>
              <w:jc w:val="center"/>
            </w:pPr>
            <w:r>
              <w:rPr>
                <w:rFonts w:ascii="宋体" w:hAnsi="宋体" w:cs="宋体"/>
                <w:color w:val="000000"/>
                <w:sz w:val="14"/>
              </w:rPr>
              <w:t>财政拨款收入</w:t>
            </w:r>
          </w:p>
        </w:tc>
        <w:tc>
          <w:tcPr>
            <w:tcW w:w="1240" w:type="dxa"/>
            <w:vMerge w:val="restart"/>
            <w:vAlign w:val="center"/>
          </w:tcPr>
          <w:p w:rsidR="00EA7E44" w:rsidRDefault="00452428">
            <w:pPr>
              <w:snapToGrid w:val="0"/>
              <w:jc w:val="center"/>
            </w:pPr>
            <w:r>
              <w:rPr>
                <w:rFonts w:ascii="宋体" w:hAnsi="宋体" w:cs="宋体"/>
                <w:color w:val="000000"/>
                <w:sz w:val="14"/>
              </w:rPr>
              <w:t>上级补助收入</w:t>
            </w:r>
          </w:p>
        </w:tc>
        <w:tc>
          <w:tcPr>
            <w:tcW w:w="2480" w:type="dxa"/>
            <w:gridSpan w:val="2"/>
            <w:vAlign w:val="center"/>
          </w:tcPr>
          <w:p w:rsidR="00EA7E44" w:rsidRDefault="00452428">
            <w:pPr>
              <w:snapToGrid w:val="0"/>
              <w:jc w:val="center"/>
            </w:pPr>
            <w:r>
              <w:rPr>
                <w:rFonts w:ascii="宋体" w:hAnsi="宋体" w:cs="宋体"/>
                <w:color w:val="000000"/>
                <w:sz w:val="14"/>
              </w:rPr>
              <w:t>事业收入</w:t>
            </w:r>
          </w:p>
        </w:tc>
        <w:tc>
          <w:tcPr>
            <w:tcW w:w="1240" w:type="dxa"/>
            <w:vMerge w:val="restart"/>
            <w:vAlign w:val="center"/>
          </w:tcPr>
          <w:p w:rsidR="00EA7E44" w:rsidRDefault="00452428">
            <w:pPr>
              <w:snapToGrid w:val="0"/>
              <w:jc w:val="center"/>
            </w:pPr>
            <w:r>
              <w:rPr>
                <w:rFonts w:ascii="宋体" w:hAnsi="宋体" w:cs="宋体"/>
                <w:color w:val="000000"/>
                <w:sz w:val="14"/>
              </w:rPr>
              <w:t>经营收入</w:t>
            </w:r>
          </w:p>
        </w:tc>
        <w:tc>
          <w:tcPr>
            <w:tcW w:w="1240" w:type="dxa"/>
            <w:vMerge w:val="restart"/>
            <w:vAlign w:val="center"/>
          </w:tcPr>
          <w:p w:rsidR="00EA7E44" w:rsidRDefault="00452428">
            <w:pPr>
              <w:snapToGrid w:val="0"/>
              <w:jc w:val="center"/>
            </w:pPr>
            <w:r>
              <w:rPr>
                <w:rFonts w:ascii="宋体" w:hAnsi="宋体" w:cs="宋体"/>
                <w:color w:val="000000"/>
                <w:sz w:val="14"/>
              </w:rPr>
              <w:t>附属单位上缴收入</w:t>
            </w:r>
          </w:p>
        </w:tc>
        <w:tc>
          <w:tcPr>
            <w:tcW w:w="1198" w:type="dxa"/>
            <w:vMerge w:val="restart"/>
            <w:vAlign w:val="center"/>
          </w:tcPr>
          <w:p w:rsidR="00EA7E44" w:rsidRDefault="00452428">
            <w:pPr>
              <w:snapToGrid w:val="0"/>
              <w:jc w:val="center"/>
            </w:pPr>
            <w:r>
              <w:rPr>
                <w:rFonts w:ascii="宋体" w:hAnsi="宋体" w:cs="宋体"/>
                <w:color w:val="000000"/>
                <w:sz w:val="14"/>
              </w:rPr>
              <w:t>其他收入</w:t>
            </w:r>
          </w:p>
        </w:tc>
      </w:tr>
      <w:tr w:rsidR="00EA7E44">
        <w:trPr>
          <w:trHeight w:hRule="exact" w:val="463"/>
          <w:jc w:val="center"/>
        </w:trPr>
        <w:tc>
          <w:tcPr>
            <w:tcW w:w="840" w:type="dxa"/>
            <w:vAlign w:val="center"/>
          </w:tcPr>
          <w:p w:rsidR="00EA7E44" w:rsidRDefault="00452428">
            <w:pPr>
              <w:snapToGrid w:val="0"/>
              <w:jc w:val="center"/>
            </w:pPr>
            <w:r>
              <w:rPr>
                <w:rFonts w:ascii="宋体" w:hAnsi="宋体" w:cs="宋体"/>
                <w:color w:val="000000"/>
                <w:sz w:val="14"/>
              </w:rPr>
              <w:t>科目编码</w:t>
            </w:r>
          </w:p>
        </w:tc>
        <w:tc>
          <w:tcPr>
            <w:tcW w:w="2520" w:type="dxa"/>
            <w:vAlign w:val="center"/>
          </w:tcPr>
          <w:p w:rsidR="00EA7E44" w:rsidRDefault="00452428">
            <w:pPr>
              <w:snapToGrid w:val="0"/>
              <w:jc w:val="center"/>
            </w:pPr>
            <w:r>
              <w:rPr>
                <w:rFonts w:ascii="宋体" w:hAnsi="宋体" w:cs="宋体"/>
                <w:color w:val="000000"/>
                <w:sz w:val="14"/>
              </w:rPr>
              <w:t>科目名称</w:t>
            </w:r>
          </w:p>
        </w:tc>
        <w:tc>
          <w:tcPr>
            <w:tcW w:w="1240" w:type="dxa"/>
            <w:vMerge/>
            <w:vAlign w:val="center"/>
          </w:tcPr>
          <w:p w:rsidR="00EA7E44" w:rsidRDefault="00EA7E44"/>
        </w:tc>
        <w:tc>
          <w:tcPr>
            <w:tcW w:w="1240" w:type="dxa"/>
            <w:vMerge/>
            <w:vAlign w:val="center"/>
          </w:tcPr>
          <w:p w:rsidR="00EA7E44" w:rsidRDefault="00EA7E44"/>
        </w:tc>
        <w:tc>
          <w:tcPr>
            <w:tcW w:w="1240" w:type="dxa"/>
            <w:vMerge/>
            <w:vAlign w:val="center"/>
          </w:tcPr>
          <w:p w:rsidR="00EA7E44" w:rsidRDefault="00EA7E44"/>
        </w:tc>
        <w:tc>
          <w:tcPr>
            <w:tcW w:w="1240" w:type="dxa"/>
            <w:vAlign w:val="center"/>
          </w:tcPr>
          <w:p w:rsidR="00EA7E44" w:rsidRDefault="00452428">
            <w:pPr>
              <w:snapToGrid w:val="0"/>
              <w:jc w:val="center"/>
            </w:pPr>
            <w:r>
              <w:rPr>
                <w:rFonts w:ascii="宋体" w:hAnsi="宋体" w:cs="宋体"/>
                <w:color w:val="000000"/>
                <w:sz w:val="14"/>
              </w:rPr>
              <w:t>小计</w:t>
            </w:r>
          </w:p>
        </w:tc>
        <w:tc>
          <w:tcPr>
            <w:tcW w:w="1240" w:type="dxa"/>
            <w:vAlign w:val="center"/>
          </w:tcPr>
          <w:p w:rsidR="00EA7E44" w:rsidRDefault="00452428">
            <w:pPr>
              <w:snapToGrid w:val="0"/>
              <w:jc w:val="center"/>
            </w:pPr>
            <w:r>
              <w:rPr>
                <w:rFonts w:ascii="宋体" w:hAnsi="宋体" w:cs="宋体"/>
                <w:color w:val="000000"/>
                <w:sz w:val="14"/>
              </w:rPr>
              <w:t>其中：教育收费</w:t>
            </w:r>
          </w:p>
        </w:tc>
        <w:tc>
          <w:tcPr>
            <w:tcW w:w="1240" w:type="dxa"/>
            <w:vMerge/>
            <w:vAlign w:val="center"/>
          </w:tcPr>
          <w:p w:rsidR="00EA7E44" w:rsidRDefault="00EA7E44"/>
        </w:tc>
        <w:tc>
          <w:tcPr>
            <w:tcW w:w="1240" w:type="dxa"/>
            <w:vMerge/>
            <w:vAlign w:val="center"/>
          </w:tcPr>
          <w:p w:rsidR="00EA7E44" w:rsidRDefault="00EA7E44"/>
        </w:tc>
        <w:tc>
          <w:tcPr>
            <w:tcW w:w="1198" w:type="dxa"/>
            <w:vMerge/>
            <w:vAlign w:val="center"/>
          </w:tcPr>
          <w:p w:rsidR="00EA7E44" w:rsidRDefault="00EA7E44"/>
        </w:tc>
      </w:tr>
      <w:tr w:rsidR="00EA7E44">
        <w:trPr>
          <w:trHeight w:hRule="exact" w:val="463"/>
          <w:jc w:val="center"/>
        </w:trPr>
        <w:tc>
          <w:tcPr>
            <w:tcW w:w="3360" w:type="dxa"/>
            <w:gridSpan w:val="2"/>
            <w:vAlign w:val="center"/>
          </w:tcPr>
          <w:p w:rsidR="00EA7E44" w:rsidRDefault="00452428">
            <w:pPr>
              <w:snapToGrid w:val="0"/>
              <w:jc w:val="center"/>
            </w:pPr>
            <w:r>
              <w:rPr>
                <w:rFonts w:ascii="宋体" w:hAnsi="宋体" w:cs="宋体"/>
                <w:color w:val="000000"/>
                <w:sz w:val="14"/>
              </w:rPr>
              <w:t>合计</w:t>
            </w:r>
          </w:p>
        </w:tc>
        <w:tc>
          <w:tcPr>
            <w:tcW w:w="1240" w:type="dxa"/>
            <w:vAlign w:val="center"/>
          </w:tcPr>
          <w:p w:rsidR="00EA7E44" w:rsidRDefault="00452428">
            <w:pPr>
              <w:snapToGrid w:val="0"/>
              <w:jc w:val="right"/>
            </w:pPr>
            <w:r>
              <w:rPr>
                <w:rFonts w:ascii="宋体" w:hAnsi="宋体" w:cs="宋体"/>
                <w:color w:val="000000"/>
                <w:sz w:val="14"/>
              </w:rPr>
              <w:t>668,837,566.92</w:t>
            </w:r>
          </w:p>
        </w:tc>
        <w:tc>
          <w:tcPr>
            <w:tcW w:w="1240" w:type="dxa"/>
            <w:vAlign w:val="center"/>
          </w:tcPr>
          <w:p w:rsidR="00EA7E44" w:rsidRDefault="00452428">
            <w:pPr>
              <w:snapToGrid w:val="0"/>
              <w:jc w:val="right"/>
            </w:pPr>
            <w:r>
              <w:rPr>
                <w:rFonts w:ascii="宋体" w:hAnsi="宋体" w:cs="宋体"/>
                <w:color w:val="000000"/>
                <w:sz w:val="14"/>
              </w:rPr>
              <w:t>481,943,496.10</w:t>
            </w:r>
          </w:p>
        </w:tc>
        <w:tc>
          <w:tcPr>
            <w:tcW w:w="1240" w:type="dxa"/>
            <w:vAlign w:val="center"/>
          </w:tcPr>
          <w:p w:rsidR="00EA7E44" w:rsidRDefault="00EA7E44"/>
        </w:tc>
        <w:tc>
          <w:tcPr>
            <w:tcW w:w="1240" w:type="dxa"/>
            <w:vAlign w:val="center"/>
          </w:tcPr>
          <w:p w:rsidR="00EA7E44" w:rsidRDefault="00452428">
            <w:pPr>
              <w:snapToGrid w:val="0"/>
              <w:jc w:val="right"/>
            </w:pPr>
            <w:r>
              <w:rPr>
                <w:rFonts w:ascii="宋体" w:hAnsi="宋体" w:cs="宋体"/>
                <w:color w:val="000000"/>
                <w:sz w:val="14"/>
              </w:rPr>
              <w:t>164,400,000.00</w:t>
            </w:r>
          </w:p>
        </w:tc>
        <w:tc>
          <w:tcPr>
            <w:tcW w:w="1240" w:type="dxa"/>
            <w:vAlign w:val="center"/>
          </w:tcPr>
          <w:p w:rsidR="00EA7E44" w:rsidRDefault="00452428">
            <w:pPr>
              <w:snapToGrid w:val="0"/>
              <w:jc w:val="right"/>
            </w:pPr>
            <w:r>
              <w:rPr>
                <w:rFonts w:ascii="宋体" w:hAnsi="宋体" w:cs="宋体"/>
                <w:color w:val="000000"/>
                <w:sz w:val="14"/>
              </w:rPr>
              <w:t>164,400,000.00</w:t>
            </w:r>
          </w:p>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452428">
            <w:pPr>
              <w:snapToGrid w:val="0"/>
              <w:jc w:val="right"/>
            </w:pPr>
            <w:r>
              <w:rPr>
                <w:rFonts w:ascii="宋体" w:hAnsi="宋体" w:cs="宋体"/>
                <w:color w:val="000000"/>
                <w:sz w:val="14"/>
              </w:rPr>
              <w:t>22,494,070.82</w:t>
            </w:r>
          </w:p>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205</w:t>
            </w:r>
          </w:p>
        </w:tc>
        <w:tc>
          <w:tcPr>
            <w:tcW w:w="2520" w:type="dxa"/>
            <w:vAlign w:val="center"/>
          </w:tcPr>
          <w:p w:rsidR="00EA7E44" w:rsidRDefault="00452428">
            <w:pPr>
              <w:snapToGrid w:val="0"/>
            </w:pPr>
            <w:r>
              <w:rPr>
                <w:rFonts w:ascii="宋体" w:hAnsi="宋体" w:cs="宋体"/>
                <w:color w:val="000000"/>
                <w:sz w:val="14"/>
              </w:rPr>
              <w:t>教育支出</w:t>
            </w:r>
          </w:p>
        </w:tc>
        <w:tc>
          <w:tcPr>
            <w:tcW w:w="1240" w:type="dxa"/>
            <w:vAlign w:val="center"/>
          </w:tcPr>
          <w:p w:rsidR="00EA7E44" w:rsidRDefault="00452428">
            <w:pPr>
              <w:snapToGrid w:val="0"/>
              <w:jc w:val="right"/>
            </w:pPr>
            <w:r>
              <w:rPr>
                <w:rFonts w:ascii="宋体" w:hAnsi="宋体" w:cs="宋体"/>
                <w:color w:val="000000"/>
                <w:sz w:val="14"/>
              </w:rPr>
              <w:t>622,801,518.44</w:t>
            </w:r>
          </w:p>
        </w:tc>
        <w:tc>
          <w:tcPr>
            <w:tcW w:w="1240" w:type="dxa"/>
            <w:vAlign w:val="center"/>
          </w:tcPr>
          <w:p w:rsidR="00EA7E44" w:rsidRDefault="00452428">
            <w:pPr>
              <w:snapToGrid w:val="0"/>
              <w:jc w:val="right"/>
            </w:pPr>
            <w:r>
              <w:rPr>
                <w:rFonts w:ascii="宋体" w:hAnsi="宋体" w:cs="宋体"/>
                <w:color w:val="000000"/>
                <w:sz w:val="14"/>
              </w:rPr>
              <w:t>435,907,447.62</w:t>
            </w:r>
          </w:p>
        </w:tc>
        <w:tc>
          <w:tcPr>
            <w:tcW w:w="1240" w:type="dxa"/>
            <w:vAlign w:val="center"/>
          </w:tcPr>
          <w:p w:rsidR="00EA7E44" w:rsidRDefault="00EA7E44"/>
        </w:tc>
        <w:tc>
          <w:tcPr>
            <w:tcW w:w="1240" w:type="dxa"/>
            <w:vAlign w:val="center"/>
          </w:tcPr>
          <w:p w:rsidR="00EA7E44" w:rsidRDefault="00452428">
            <w:pPr>
              <w:snapToGrid w:val="0"/>
              <w:jc w:val="right"/>
            </w:pPr>
            <w:r>
              <w:rPr>
                <w:rFonts w:ascii="宋体" w:hAnsi="宋体" w:cs="宋体"/>
                <w:color w:val="000000"/>
                <w:sz w:val="14"/>
              </w:rPr>
              <w:t>164,400,000.00</w:t>
            </w:r>
          </w:p>
        </w:tc>
        <w:tc>
          <w:tcPr>
            <w:tcW w:w="1240" w:type="dxa"/>
            <w:vAlign w:val="center"/>
          </w:tcPr>
          <w:p w:rsidR="00EA7E44" w:rsidRDefault="00452428">
            <w:pPr>
              <w:snapToGrid w:val="0"/>
              <w:jc w:val="right"/>
            </w:pPr>
            <w:r>
              <w:rPr>
                <w:rFonts w:ascii="宋体" w:hAnsi="宋体" w:cs="宋体"/>
                <w:color w:val="000000"/>
                <w:sz w:val="14"/>
              </w:rPr>
              <w:t>164,400,000.00</w:t>
            </w:r>
          </w:p>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452428">
            <w:pPr>
              <w:snapToGrid w:val="0"/>
              <w:jc w:val="right"/>
            </w:pPr>
            <w:r>
              <w:rPr>
                <w:rFonts w:ascii="宋体" w:hAnsi="宋体" w:cs="宋体"/>
                <w:color w:val="000000"/>
                <w:sz w:val="14"/>
              </w:rPr>
              <w:t>22,494,070.82</w:t>
            </w:r>
          </w:p>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20503</w:t>
            </w:r>
          </w:p>
        </w:tc>
        <w:tc>
          <w:tcPr>
            <w:tcW w:w="2520" w:type="dxa"/>
            <w:vAlign w:val="center"/>
          </w:tcPr>
          <w:p w:rsidR="00EA7E44" w:rsidRDefault="00452428">
            <w:pPr>
              <w:snapToGrid w:val="0"/>
            </w:pPr>
            <w:r>
              <w:rPr>
                <w:rFonts w:ascii="宋体" w:hAnsi="宋体" w:cs="宋体"/>
                <w:color w:val="000000"/>
                <w:sz w:val="14"/>
              </w:rPr>
              <w:t>职业教育</w:t>
            </w:r>
          </w:p>
        </w:tc>
        <w:tc>
          <w:tcPr>
            <w:tcW w:w="1240" w:type="dxa"/>
            <w:vAlign w:val="center"/>
          </w:tcPr>
          <w:p w:rsidR="00EA7E44" w:rsidRDefault="00452428">
            <w:pPr>
              <w:snapToGrid w:val="0"/>
              <w:jc w:val="right"/>
            </w:pPr>
            <w:r>
              <w:rPr>
                <w:rFonts w:ascii="宋体" w:hAnsi="宋体" w:cs="宋体"/>
                <w:color w:val="000000"/>
                <w:sz w:val="14"/>
              </w:rPr>
              <w:t>622,801,518.44</w:t>
            </w:r>
          </w:p>
        </w:tc>
        <w:tc>
          <w:tcPr>
            <w:tcW w:w="1240" w:type="dxa"/>
            <w:vAlign w:val="center"/>
          </w:tcPr>
          <w:p w:rsidR="00EA7E44" w:rsidRDefault="00452428">
            <w:pPr>
              <w:snapToGrid w:val="0"/>
              <w:jc w:val="right"/>
            </w:pPr>
            <w:r>
              <w:rPr>
                <w:rFonts w:ascii="宋体" w:hAnsi="宋体" w:cs="宋体"/>
                <w:color w:val="000000"/>
                <w:sz w:val="14"/>
              </w:rPr>
              <w:t>435,907,447.62</w:t>
            </w:r>
          </w:p>
        </w:tc>
        <w:tc>
          <w:tcPr>
            <w:tcW w:w="1240" w:type="dxa"/>
            <w:vAlign w:val="center"/>
          </w:tcPr>
          <w:p w:rsidR="00EA7E44" w:rsidRDefault="00EA7E44"/>
        </w:tc>
        <w:tc>
          <w:tcPr>
            <w:tcW w:w="1240" w:type="dxa"/>
            <w:vAlign w:val="center"/>
          </w:tcPr>
          <w:p w:rsidR="00EA7E44" w:rsidRDefault="00452428">
            <w:pPr>
              <w:snapToGrid w:val="0"/>
              <w:jc w:val="right"/>
            </w:pPr>
            <w:r>
              <w:rPr>
                <w:rFonts w:ascii="宋体" w:hAnsi="宋体" w:cs="宋体"/>
                <w:color w:val="000000"/>
                <w:sz w:val="14"/>
              </w:rPr>
              <w:t>164,400,000.00</w:t>
            </w:r>
          </w:p>
        </w:tc>
        <w:tc>
          <w:tcPr>
            <w:tcW w:w="1240" w:type="dxa"/>
            <w:vAlign w:val="center"/>
          </w:tcPr>
          <w:p w:rsidR="00EA7E44" w:rsidRDefault="00452428">
            <w:pPr>
              <w:snapToGrid w:val="0"/>
              <w:jc w:val="right"/>
            </w:pPr>
            <w:r>
              <w:rPr>
                <w:rFonts w:ascii="宋体" w:hAnsi="宋体" w:cs="宋体"/>
                <w:color w:val="000000"/>
                <w:sz w:val="14"/>
              </w:rPr>
              <w:t>164,400,000.00</w:t>
            </w:r>
          </w:p>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452428">
            <w:pPr>
              <w:snapToGrid w:val="0"/>
              <w:jc w:val="right"/>
            </w:pPr>
            <w:r>
              <w:rPr>
                <w:rFonts w:ascii="宋体" w:hAnsi="宋体" w:cs="宋体"/>
                <w:color w:val="000000"/>
                <w:sz w:val="14"/>
              </w:rPr>
              <w:t>22,494,070.82</w:t>
            </w:r>
          </w:p>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2050302</w:t>
            </w:r>
          </w:p>
        </w:tc>
        <w:tc>
          <w:tcPr>
            <w:tcW w:w="2520" w:type="dxa"/>
            <w:vAlign w:val="center"/>
          </w:tcPr>
          <w:p w:rsidR="00EA7E44" w:rsidRDefault="00452428">
            <w:pPr>
              <w:snapToGrid w:val="0"/>
            </w:pPr>
            <w:r>
              <w:rPr>
                <w:rFonts w:ascii="宋体" w:hAnsi="宋体" w:cs="宋体"/>
                <w:color w:val="000000"/>
                <w:sz w:val="14"/>
              </w:rPr>
              <w:t>中等职业教育</w:t>
            </w:r>
          </w:p>
        </w:tc>
        <w:tc>
          <w:tcPr>
            <w:tcW w:w="1240" w:type="dxa"/>
            <w:vAlign w:val="center"/>
          </w:tcPr>
          <w:p w:rsidR="00EA7E44" w:rsidRDefault="00452428">
            <w:pPr>
              <w:snapToGrid w:val="0"/>
              <w:jc w:val="right"/>
            </w:pPr>
            <w:r>
              <w:rPr>
                <w:rFonts w:ascii="宋体" w:hAnsi="宋体" w:cs="宋体"/>
                <w:color w:val="000000"/>
                <w:sz w:val="14"/>
              </w:rPr>
              <w:t>85,247,601.94</w:t>
            </w:r>
          </w:p>
        </w:tc>
        <w:tc>
          <w:tcPr>
            <w:tcW w:w="1240" w:type="dxa"/>
            <w:vAlign w:val="center"/>
          </w:tcPr>
          <w:p w:rsidR="00EA7E44" w:rsidRDefault="00452428">
            <w:pPr>
              <w:snapToGrid w:val="0"/>
              <w:jc w:val="right"/>
            </w:pPr>
            <w:r>
              <w:rPr>
                <w:rFonts w:ascii="宋体" w:hAnsi="宋体" w:cs="宋体"/>
                <w:color w:val="000000"/>
                <w:sz w:val="14"/>
              </w:rPr>
              <w:t>77,097,450.00</w:t>
            </w:r>
          </w:p>
        </w:tc>
        <w:tc>
          <w:tcPr>
            <w:tcW w:w="1240" w:type="dxa"/>
            <w:vAlign w:val="center"/>
          </w:tcPr>
          <w:p w:rsidR="00EA7E44" w:rsidRDefault="00EA7E44"/>
        </w:tc>
        <w:tc>
          <w:tcPr>
            <w:tcW w:w="1240" w:type="dxa"/>
            <w:vAlign w:val="center"/>
          </w:tcPr>
          <w:p w:rsidR="00EA7E44" w:rsidRDefault="00452428">
            <w:pPr>
              <w:snapToGrid w:val="0"/>
              <w:jc w:val="right"/>
            </w:pPr>
            <w:r>
              <w:rPr>
                <w:rFonts w:ascii="宋体" w:hAnsi="宋体" w:cs="宋体"/>
                <w:color w:val="000000"/>
                <w:sz w:val="14"/>
              </w:rPr>
              <w:t>8,000,000.00</w:t>
            </w:r>
          </w:p>
        </w:tc>
        <w:tc>
          <w:tcPr>
            <w:tcW w:w="1240" w:type="dxa"/>
            <w:vAlign w:val="center"/>
          </w:tcPr>
          <w:p w:rsidR="00EA7E44" w:rsidRDefault="00452428">
            <w:pPr>
              <w:snapToGrid w:val="0"/>
              <w:jc w:val="right"/>
            </w:pPr>
            <w:r>
              <w:rPr>
                <w:rFonts w:ascii="宋体" w:hAnsi="宋体" w:cs="宋体"/>
                <w:color w:val="000000"/>
                <w:sz w:val="14"/>
              </w:rPr>
              <w:t>8,000,000.00</w:t>
            </w:r>
          </w:p>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452428">
            <w:pPr>
              <w:snapToGrid w:val="0"/>
              <w:jc w:val="right"/>
            </w:pPr>
            <w:r>
              <w:rPr>
                <w:rFonts w:ascii="宋体" w:hAnsi="宋体" w:cs="宋体"/>
                <w:color w:val="000000"/>
                <w:sz w:val="14"/>
              </w:rPr>
              <w:t>150,151.94</w:t>
            </w:r>
          </w:p>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2050305</w:t>
            </w:r>
          </w:p>
        </w:tc>
        <w:tc>
          <w:tcPr>
            <w:tcW w:w="2520" w:type="dxa"/>
            <w:vAlign w:val="center"/>
          </w:tcPr>
          <w:p w:rsidR="00EA7E44" w:rsidRDefault="00452428">
            <w:pPr>
              <w:snapToGrid w:val="0"/>
            </w:pPr>
            <w:r>
              <w:rPr>
                <w:rFonts w:ascii="宋体" w:hAnsi="宋体" w:cs="宋体"/>
                <w:color w:val="000000"/>
                <w:sz w:val="14"/>
              </w:rPr>
              <w:t>高等职业教育</w:t>
            </w:r>
          </w:p>
        </w:tc>
        <w:tc>
          <w:tcPr>
            <w:tcW w:w="1240" w:type="dxa"/>
            <w:vAlign w:val="center"/>
          </w:tcPr>
          <w:p w:rsidR="00EA7E44" w:rsidRDefault="00452428">
            <w:pPr>
              <w:snapToGrid w:val="0"/>
              <w:jc w:val="right"/>
            </w:pPr>
            <w:r>
              <w:rPr>
                <w:rFonts w:ascii="宋体" w:hAnsi="宋体" w:cs="宋体"/>
                <w:color w:val="000000"/>
                <w:sz w:val="14"/>
              </w:rPr>
              <w:t>537,553,916.50</w:t>
            </w:r>
          </w:p>
        </w:tc>
        <w:tc>
          <w:tcPr>
            <w:tcW w:w="1240" w:type="dxa"/>
            <w:vAlign w:val="center"/>
          </w:tcPr>
          <w:p w:rsidR="00EA7E44" w:rsidRDefault="00452428">
            <w:pPr>
              <w:snapToGrid w:val="0"/>
              <w:jc w:val="right"/>
            </w:pPr>
            <w:r>
              <w:rPr>
                <w:rFonts w:ascii="宋体" w:hAnsi="宋体" w:cs="宋体"/>
                <w:color w:val="000000"/>
                <w:sz w:val="14"/>
              </w:rPr>
              <w:t>358,809,997.62</w:t>
            </w:r>
          </w:p>
        </w:tc>
        <w:tc>
          <w:tcPr>
            <w:tcW w:w="1240" w:type="dxa"/>
            <w:vAlign w:val="center"/>
          </w:tcPr>
          <w:p w:rsidR="00EA7E44" w:rsidRDefault="00EA7E44"/>
        </w:tc>
        <w:tc>
          <w:tcPr>
            <w:tcW w:w="1240" w:type="dxa"/>
            <w:vAlign w:val="center"/>
          </w:tcPr>
          <w:p w:rsidR="00EA7E44" w:rsidRDefault="00452428">
            <w:pPr>
              <w:snapToGrid w:val="0"/>
              <w:jc w:val="right"/>
            </w:pPr>
            <w:r>
              <w:rPr>
                <w:rFonts w:ascii="宋体" w:hAnsi="宋体" w:cs="宋体"/>
                <w:color w:val="000000"/>
                <w:sz w:val="14"/>
              </w:rPr>
              <w:t>156,400,000.00</w:t>
            </w:r>
          </w:p>
        </w:tc>
        <w:tc>
          <w:tcPr>
            <w:tcW w:w="1240" w:type="dxa"/>
            <w:vAlign w:val="center"/>
          </w:tcPr>
          <w:p w:rsidR="00EA7E44" w:rsidRDefault="00452428">
            <w:pPr>
              <w:snapToGrid w:val="0"/>
              <w:jc w:val="right"/>
            </w:pPr>
            <w:r>
              <w:rPr>
                <w:rFonts w:ascii="宋体" w:hAnsi="宋体" w:cs="宋体"/>
                <w:color w:val="000000"/>
                <w:sz w:val="14"/>
              </w:rPr>
              <w:t>156,400,000.00</w:t>
            </w:r>
          </w:p>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452428">
            <w:pPr>
              <w:snapToGrid w:val="0"/>
              <w:jc w:val="right"/>
            </w:pPr>
            <w:r>
              <w:rPr>
                <w:rFonts w:ascii="宋体" w:hAnsi="宋体" w:cs="宋体"/>
                <w:color w:val="000000"/>
                <w:sz w:val="14"/>
              </w:rPr>
              <w:t>22,343,918.88</w:t>
            </w:r>
          </w:p>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206</w:t>
            </w:r>
          </w:p>
        </w:tc>
        <w:tc>
          <w:tcPr>
            <w:tcW w:w="2520" w:type="dxa"/>
            <w:vAlign w:val="center"/>
          </w:tcPr>
          <w:p w:rsidR="00EA7E44" w:rsidRDefault="00452428">
            <w:pPr>
              <w:snapToGrid w:val="0"/>
            </w:pPr>
            <w:r>
              <w:rPr>
                <w:rFonts w:ascii="宋体" w:hAnsi="宋体" w:cs="宋体"/>
                <w:color w:val="000000"/>
                <w:sz w:val="14"/>
              </w:rPr>
              <w:t>科学技术支出</w:t>
            </w:r>
          </w:p>
        </w:tc>
        <w:tc>
          <w:tcPr>
            <w:tcW w:w="1240" w:type="dxa"/>
            <w:vAlign w:val="center"/>
          </w:tcPr>
          <w:p w:rsidR="00EA7E44" w:rsidRDefault="00452428">
            <w:pPr>
              <w:snapToGrid w:val="0"/>
              <w:jc w:val="right"/>
            </w:pPr>
            <w:r>
              <w:rPr>
                <w:rFonts w:ascii="宋体" w:hAnsi="宋体" w:cs="宋体"/>
                <w:color w:val="000000"/>
                <w:sz w:val="14"/>
              </w:rPr>
              <w:t>262,370.80</w:t>
            </w:r>
          </w:p>
        </w:tc>
        <w:tc>
          <w:tcPr>
            <w:tcW w:w="1240" w:type="dxa"/>
            <w:vAlign w:val="center"/>
          </w:tcPr>
          <w:p w:rsidR="00EA7E44" w:rsidRDefault="00452428">
            <w:pPr>
              <w:snapToGrid w:val="0"/>
              <w:jc w:val="right"/>
            </w:pPr>
            <w:r>
              <w:rPr>
                <w:rFonts w:ascii="宋体" w:hAnsi="宋体" w:cs="宋体"/>
                <w:color w:val="000000"/>
                <w:sz w:val="14"/>
              </w:rPr>
              <w:t>262,370.80</w:t>
            </w:r>
          </w:p>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EA7E44"/>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20699</w:t>
            </w:r>
          </w:p>
        </w:tc>
        <w:tc>
          <w:tcPr>
            <w:tcW w:w="2520" w:type="dxa"/>
            <w:vAlign w:val="center"/>
          </w:tcPr>
          <w:p w:rsidR="00EA7E44" w:rsidRDefault="00452428">
            <w:pPr>
              <w:snapToGrid w:val="0"/>
            </w:pPr>
            <w:r>
              <w:rPr>
                <w:rFonts w:ascii="宋体" w:hAnsi="宋体" w:cs="宋体"/>
                <w:color w:val="000000"/>
                <w:sz w:val="14"/>
              </w:rPr>
              <w:t>其他科学技术支出</w:t>
            </w:r>
          </w:p>
        </w:tc>
        <w:tc>
          <w:tcPr>
            <w:tcW w:w="1240" w:type="dxa"/>
            <w:vAlign w:val="center"/>
          </w:tcPr>
          <w:p w:rsidR="00EA7E44" w:rsidRDefault="00452428">
            <w:pPr>
              <w:snapToGrid w:val="0"/>
              <w:jc w:val="right"/>
            </w:pPr>
            <w:r>
              <w:rPr>
                <w:rFonts w:ascii="宋体" w:hAnsi="宋体" w:cs="宋体"/>
                <w:color w:val="000000"/>
                <w:sz w:val="14"/>
              </w:rPr>
              <w:t>262,370.80</w:t>
            </w:r>
          </w:p>
        </w:tc>
        <w:tc>
          <w:tcPr>
            <w:tcW w:w="1240" w:type="dxa"/>
            <w:vAlign w:val="center"/>
          </w:tcPr>
          <w:p w:rsidR="00EA7E44" w:rsidRDefault="00452428">
            <w:pPr>
              <w:snapToGrid w:val="0"/>
              <w:jc w:val="right"/>
            </w:pPr>
            <w:r>
              <w:rPr>
                <w:rFonts w:ascii="宋体" w:hAnsi="宋体" w:cs="宋体"/>
                <w:color w:val="000000"/>
                <w:sz w:val="14"/>
              </w:rPr>
              <w:t>262,370.80</w:t>
            </w:r>
          </w:p>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EA7E44"/>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2069903</w:t>
            </w:r>
          </w:p>
        </w:tc>
        <w:tc>
          <w:tcPr>
            <w:tcW w:w="2520" w:type="dxa"/>
            <w:vAlign w:val="center"/>
          </w:tcPr>
          <w:p w:rsidR="00EA7E44" w:rsidRDefault="00452428">
            <w:pPr>
              <w:snapToGrid w:val="0"/>
            </w:pPr>
            <w:r>
              <w:rPr>
                <w:rFonts w:ascii="宋体" w:hAnsi="宋体" w:cs="宋体"/>
                <w:color w:val="000000"/>
                <w:sz w:val="14"/>
              </w:rPr>
              <w:t>转制科研机构</w:t>
            </w:r>
          </w:p>
        </w:tc>
        <w:tc>
          <w:tcPr>
            <w:tcW w:w="1240" w:type="dxa"/>
            <w:vAlign w:val="center"/>
          </w:tcPr>
          <w:p w:rsidR="00EA7E44" w:rsidRDefault="00452428">
            <w:pPr>
              <w:snapToGrid w:val="0"/>
              <w:jc w:val="right"/>
            </w:pPr>
            <w:r>
              <w:rPr>
                <w:rFonts w:ascii="宋体" w:hAnsi="宋体" w:cs="宋体"/>
                <w:color w:val="000000"/>
                <w:sz w:val="14"/>
              </w:rPr>
              <w:t>262,370.80</w:t>
            </w:r>
          </w:p>
        </w:tc>
        <w:tc>
          <w:tcPr>
            <w:tcW w:w="1240" w:type="dxa"/>
            <w:vAlign w:val="center"/>
          </w:tcPr>
          <w:p w:rsidR="00EA7E44" w:rsidRDefault="00452428">
            <w:pPr>
              <w:snapToGrid w:val="0"/>
              <w:jc w:val="right"/>
            </w:pPr>
            <w:r>
              <w:rPr>
                <w:rFonts w:ascii="宋体" w:hAnsi="宋体" w:cs="宋体"/>
                <w:color w:val="000000"/>
                <w:sz w:val="14"/>
              </w:rPr>
              <w:t>262,370.80</w:t>
            </w:r>
          </w:p>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EA7E44"/>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208</w:t>
            </w:r>
          </w:p>
        </w:tc>
        <w:tc>
          <w:tcPr>
            <w:tcW w:w="2520" w:type="dxa"/>
            <w:vAlign w:val="center"/>
          </w:tcPr>
          <w:p w:rsidR="00EA7E44" w:rsidRDefault="00452428">
            <w:pPr>
              <w:snapToGrid w:val="0"/>
            </w:pPr>
            <w:r>
              <w:rPr>
                <w:rFonts w:ascii="宋体" w:hAnsi="宋体" w:cs="宋体"/>
                <w:color w:val="000000"/>
                <w:sz w:val="14"/>
              </w:rPr>
              <w:t>社会保障和就业支出</w:t>
            </w:r>
          </w:p>
        </w:tc>
        <w:tc>
          <w:tcPr>
            <w:tcW w:w="1240" w:type="dxa"/>
            <w:vAlign w:val="center"/>
          </w:tcPr>
          <w:p w:rsidR="00EA7E44" w:rsidRDefault="00452428">
            <w:pPr>
              <w:snapToGrid w:val="0"/>
              <w:jc w:val="right"/>
            </w:pPr>
            <w:r>
              <w:rPr>
                <w:rFonts w:ascii="宋体" w:hAnsi="宋体" w:cs="宋体"/>
                <w:color w:val="000000"/>
                <w:sz w:val="14"/>
              </w:rPr>
              <w:t>24,320,977.68</w:t>
            </w:r>
          </w:p>
        </w:tc>
        <w:tc>
          <w:tcPr>
            <w:tcW w:w="1240" w:type="dxa"/>
            <w:vAlign w:val="center"/>
          </w:tcPr>
          <w:p w:rsidR="00EA7E44" w:rsidRDefault="00452428">
            <w:pPr>
              <w:snapToGrid w:val="0"/>
              <w:jc w:val="right"/>
            </w:pPr>
            <w:r>
              <w:rPr>
                <w:rFonts w:ascii="宋体" w:hAnsi="宋体" w:cs="宋体"/>
                <w:color w:val="000000"/>
                <w:sz w:val="14"/>
              </w:rPr>
              <w:t>24,320,977.68</w:t>
            </w:r>
          </w:p>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EA7E44"/>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20805</w:t>
            </w:r>
          </w:p>
        </w:tc>
        <w:tc>
          <w:tcPr>
            <w:tcW w:w="2520" w:type="dxa"/>
            <w:vAlign w:val="center"/>
          </w:tcPr>
          <w:p w:rsidR="00EA7E44" w:rsidRDefault="00452428">
            <w:pPr>
              <w:snapToGrid w:val="0"/>
            </w:pPr>
            <w:r>
              <w:rPr>
                <w:rFonts w:ascii="宋体" w:hAnsi="宋体" w:cs="宋体"/>
                <w:color w:val="000000"/>
                <w:sz w:val="14"/>
              </w:rPr>
              <w:t>行政事业单位养老支出</w:t>
            </w:r>
          </w:p>
        </w:tc>
        <w:tc>
          <w:tcPr>
            <w:tcW w:w="1240" w:type="dxa"/>
            <w:vAlign w:val="center"/>
          </w:tcPr>
          <w:p w:rsidR="00EA7E44" w:rsidRDefault="00452428">
            <w:pPr>
              <w:snapToGrid w:val="0"/>
              <w:jc w:val="right"/>
            </w:pPr>
            <w:r>
              <w:rPr>
                <w:rFonts w:ascii="宋体" w:hAnsi="宋体" w:cs="宋体"/>
                <w:color w:val="000000"/>
                <w:sz w:val="14"/>
              </w:rPr>
              <w:t>24,320,977.68</w:t>
            </w:r>
          </w:p>
        </w:tc>
        <w:tc>
          <w:tcPr>
            <w:tcW w:w="1240" w:type="dxa"/>
            <w:vAlign w:val="center"/>
          </w:tcPr>
          <w:p w:rsidR="00EA7E44" w:rsidRDefault="00452428">
            <w:pPr>
              <w:snapToGrid w:val="0"/>
              <w:jc w:val="right"/>
            </w:pPr>
            <w:r>
              <w:rPr>
                <w:rFonts w:ascii="宋体" w:hAnsi="宋体" w:cs="宋体"/>
                <w:color w:val="000000"/>
                <w:sz w:val="14"/>
              </w:rPr>
              <w:t>24,320,977.68</w:t>
            </w:r>
          </w:p>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EA7E44"/>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2080501</w:t>
            </w:r>
          </w:p>
        </w:tc>
        <w:tc>
          <w:tcPr>
            <w:tcW w:w="2520" w:type="dxa"/>
            <w:vAlign w:val="center"/>
          </w:tcPr>
          <w:p w:rsidR="00EA7E44" w:rsidRDefault="00452428">
            <w:pPr>
              <w:snapToGrid w:val="0"/>
            </w:pPr>
            <w:r>
              <w:rPr>
                <w:rFonts w:ascii="宋体" w:hAnsi="宋体" w:cs="宋体"/>
                <w:color w:val="000000"/>
                <w:sz w:val="14"/>
              </w:rPr>
              <w:t>行政单位离退休</w:t>
            </w:r>
          </w:p>
        </w:tc>
        <w:tc>
          <w:tcPr>
            <w:tcW w:w="1240" w:type="dxa"/>
            <w:vAlign w:val="center"/>
          </w:tcPr>
          <w:p w:rsidR="00EA7E44" w:rsidRDefault="00452428">
            <w:pPr>
              <w:snapToGrid w:val="0"/>
              <w:jc w:val="right"/>
            </w:pPr>
            <w:r>
              <w:rPr>
                <w:rFonts w:ascii="宋体" w:hAnsi="宋体" w:cs="宋体"/>
                <w:color w:val="000000"/>
                <w:sz w:val="14"/>
              </w:rPr>
              <w:t>3,639,977.68</w:t>
            </w:r>
          </w:p>
        </w:tc>
        <w:tc>
          <w:tcPr>
            <w:tcW w:w="1240" w:type="dxa"/>
            <w:vAlign w:val="center"/>
          </w:tcPr>
          <w:p w:rsidR="00EA7E44" w:rsidRDefault="00452428">
            <w:pPr>
              <w:snapToGrid w:val="0"/>
              <w:jc w:val="right"/>
            </w:pPr>
            <w:r>
              <w:rPr>
                <w:rFonts w:ascii="宋体" w:hAnsi="宋体" w:cs="宋体"/>
                <w:color w:val="000000"/>
                <w:sz w:val="14"/>
              </w:rPr>
              <w:t>3,639,977.68</w:t>
            </w:r>
          </w:p>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EA7E44"/>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2080505</w:t>
            </w:r>
          </w:p>
        </w:tc>
        <w:tc>
          <w:tcPr>
            <w:tcW w:w="2520" w:type="dxa"/>
            <w:vAlign w:val="center"/>
          </w:tcPr>
          <w:p w:rsidR="00EA7E44" w:rsidRDefault="00452428">
            <w:pPr>
              <w:snapToGrid w:val="0"/>
            </w:pPr>
            <w:r>
              <w:rPr>
                <w:rFonts w:ascii="宋体" w:hAnsi="宋体" w:cs="宋体"/>
                <w:color w:val="000000"/>
                <w:sz w:val="14"/>
              </w:rPr>
              <w:t>机关事业单位基本养老保险缴费支出</w:t>
            </w:r>
          </w:p>
        </w:tc>
        <w:tc>
          <w:tcPr>
            <w:tcW w:w="1240" w:type="dxa"/>
            <w:vAlign w:val="center"/>
          </w:tcPr>
          <w:p w:rsidR="00EA7E44" w:rsidRDefault="00452428">
            <w:pPr>
              <w:snapToGrid w:val="0"/>
              <w:jc w:val="right"/>
            </w:pPr>
            <w:r>
              <w:rPr>
                <w:rFonts w:ascii="宋体" w:hAnsi="宋体" w:cs="宋体"/>
                <w:color w:val="000000"/>
                <w:sz w:val="14"/>
              </w:rPr>
              <w:t>13,787,000.00</w:t>
            </w:r>
          </w:p>
        </w:tc>
        <w:tc>
          <w:tcPr>
            <w:tcW w:w="1240" w:type="dxa"/>
            <w:vAlign w:val="center"/>
          </w:tcPr>
          <w:p w:rsidR="00EA7E44" w:rsidRDefault="00452428">
            <w:pPr>
              <w:snapToGrid w:val="0"/>
              <w:jc w:val="right"/>
            </w:pPr>
            <w:r>
              <w:rPr>
                <w:rFonts w:ascii="宋体" w:hAnsi="宋体" w:cs="宋体"/>
                <w:color w:val="000000"/>
                <w:sz w:val="14"/>
              </w:rPr>
              <w:t>13,787,000.00</w:t>
            </w:r>
          </w:p>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EA7E44"/>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2080506</w:t>
            </w:r>
          </w:p>
        </w:tc>
        <w:tc>
          <w:tcPr>
            <w:tcW w:w="2520" w:type="dxa"/>
            <w:vAlign w:val="center"/>
          </w:tcPr>
          <w:p w:rsidR="00EA7E44" w:rsidRDefault="00452428">
            <w:pPr>
              <w:snapToGrid w:val="0"/>
            </w:pPr>
            <w:r>
              <w:rPr>
                <w:rFonts w:ascii="宋体" w:hAnsi="宋体" w:cs="宋体"/>
                <w:color w:val="000000"/>
                <w:sz w:val="14"/>
              </w:rPr>
              <w:t>机关事业单位职业年金缴费支出</w:t>
            </w:r>
          </w:p>
        </w:tc>
        <w:tc>
          <w:tcPr>
            <w:tcW w:w="1240" w:type="dxa"/>
            <w:vAlign w:val="center"/>
          </w:tcPr>
          <w:p w:rsidR="00EA7E44" w:rsidRDefault="00452428">
            <w:pPr>
              <w:snapToGrid w:val="0"/>
              <w:jc w:val="right"/>
            </w:pPr>
            <w:r>
              <w:rPr>
                <w:rFonts w:ascii="宋体" w:hAnsi="宋体" w:cs="宋体"/>
                <w:color w:val="000000"/>
                <w:sz w:val="14"/>
              </w:rPr>
              <w:t>6,894,000.00</w:t>
            </w:r>
          </w:p>
        </w:tc>
        <w:tc>
          <w:tcPr>
            <w:tcW w:w="1240" w:type="dxa"/>
            <w:vAlign w:val="center"/>
          </w:tcPr>
          <w:p w:rsidR="00EA7E44" w:rsidRDefault="00452428">
            <w:pPr>
              <w:snapToGrid w:val="0"/>
              <w:jc w:val="right"/>
            </w:pPr>
            <w:r>
              <w:rPr>
                <w:rFonts w:ascii="宋体" w:hAnsi="宋体" w:cs="宋体"/>
                <w:color w:val="000000"/>
                <w:sz w:val="14"/>
              </w:rPr>
              <w:t>6,894,000.00</w:t>
            </w:r>
          </w:p>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EA7E44"/>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210</w:t>
            </w:r>
          </w:p>
        </w:tc>
        <w:tc>
          <w:tcPr>
            <w:tcW w:w="2520" w:type="dxa"/>
            <w:vAlign w:val="center"/>
          </w:tcPr>
          <w:p w:rsidR="00EA7E44" w:rsidRDefault="00452428">
            <w:pPr>
              <w:snapToGrid w:val="0"/>
            </w:pPr>
            <w:r>
              <w:rPr>
                <w:rFonts w:ascii="宋体" w:hAnsi="宋体" w:cs="宋体"/>
                <w:color w:val="000000"/>
                <w:sz w:val="14"/>
              </w:rPr>
              <w:t>卫生健康支出</w:t>
            </w:r>
          </w:p>
        </w:tc>
        <w:tc>
          <w:tcPr>
            <w:tcW w:w="1240" w:type="dxa"/>
            <w:vAlign w:val="center"/>
          </w:tcPr>
          <w:p w:rsidR="00EA7E44" w:rsidRDefault="00452428">
            <w:pPr>
              <w:snapToGrid w:val="0"/>
              <w:jc w:val="right"/>
            </w:pPr>
            <w:r>
              <w:rPr>
                <w:rFonts w:ascii="宋体" w:hAnsi="宋体" w:cs="宋体"/>
                <w:color w:val="000000"/>
                <w:sz w:val="14"/>
              </w:rPr>
              <w:t>21,452,700.00</w:t>
            </w:r>
          </w:p>
        </w:tc>
        <w:tc>
          <w:tcPr>
            <w:tcW w:w="1240" w:type="dxa"/>
            <w:vAlign w:val="center"/>
          </w:tcPr>
          <w:p w:rsidR="00EA7E44" w:rsidRDefault="00452428">
            <w:pPr>
              <w:snapToGrid w:val="0"/>
              <w:jc w:val="right"/>
            </w:pPr>
            <w:r>
              <w:rPr>
                <w:rFonts w:ascii="宋体" w:hAnsi="宋体" w:cs="宋体"/>
                <w:color w:val="000000"/>
                <w:sz w:val="14"/>
              </w:rPr>
              <w:t>21,452,700.00</w:t>
            </w:r>
          </w:p>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EA7E44"/>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lastRenderedPageBreak/>
              <w:t>21011</w:t>
            </w:r>
          </w:p>
        </w:tc>
        <w:tc>
          <w:tcPr>
            <w:tcW w:w="2520" w:type="dxa"/>
            <w:vAlign w:val="center"/>
          </w:tcPr>
          <w:p w:rsidR="00EA7E44" w:rsidRDefault="00452428">
            <w:pPr>
              <w:snapToGrid w:val="0"/>
            </w:pPr>
            <w:r>
              <w:rPr>
                <w:rFonts w:ascii="宋体" w:hAnsi="宋体" w:cs="宋体"/>
                <w:color w:val="000000"/>
                <w:sz w:val="14"/>
              </w:rPr>
              <w:t>行政事业单位医疗</w:t>
            </w:r>
          </w:p>
        </w:tc>
        <w:tc>
          <w:tcPr>
            <w:tcW w:w="1240" w:type="dxa"/>
            <w:vAlign w:val="center"/>
          </w:tcPr>
          <w:p w:rsidR="00EA7E44" w:rsidRDefault="00452428">
            <w:pPr>
              <w:snapToGrid w:val="0"/>
              <w:jc w:val="right"/>
            </w:pPr>
            <w:r>
              <w:rPr>
                <w:rFonts w:ascii="宋体" w:hAnsi="宋体" w:cs="宋体"/>
                <w:color w:val="000000"/>
                <w:sz w:val="14"/>
              </w:rPr>
              <w:t>21,452,700.00</w:t>
            </w:r>
          </w:p>
        </w:tc>
        <w:tc>
          <w:tcPr>
            <w:tcW w:w="1240" w:type="dxa"/>
            <w:vAlign w:val="center"/>
          </w:tcPr>
          <w:p w:rsidR="00EA7E44" w:rsidRDefault="00452428">
            <w:pPr>
              <w:snapToGrid w:val="0"/>
              <w:jc w:val="right"/>
            </w:pPr>
            <w:r>
              <w:rPr>
                <w:rFonts w:ascii="宋体" w:hAnsi="宋体" w:cs="宋体"/>
                <w:color w:val="000000"/>
                <w:sz w:val="14"/>
              </w:rPr>
              <w:t>21,452,700.00</w:t>
            </w:r>
          </w:p>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EA7E44"/>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2101101</w:t>
            </w:r>
          </w:p>
        </w:tc>
        <w:tc>
          <w:tcPr>
            <w:tcW w:w="2520" w:type="dxa"/>
            <w:vAlign w:val="center"/>
          </w:tcPr>
          <w:p w:rsidR="00EA7E44" w:rsidRDefault="00452428">
            <w:pPr>
              <w:snapToGrid w:val="0"/>
            </w:pPr>
            <w:r>
              <w:rPr>
                <w:rFonts w:ascii="宋体" w:hAnsi="宋体" w:cs="宋体"/>
                <w:color w:val="000000"/>
                <w:sz w:val="14"/>
              </w:rPr>
              <w:t>行政单位医疗</w:t>
            </w:r>
          </w:p>
        </w:tc>
        <w:tc>
          <w:tcPr>
            <w:tcW w:w="1240" w:type="dxa"/>
            <w:vAlign w:val="center"/>
          </w:tcPr>
          <w:p w:rsidR="00EA7E44" w:rsidRDefault="00452428">
            <w:pPr>
              <w:snapToGrid w:val="0"/>
              <w:jc w:val="right"/>
            </w:pPr>
            <w:r>
              <w:rPr>
                <w:rFonts w:ascii="宋体" w:hAnsi="宋体" w:cs="宋体"/>
                <w:color w:val="000000"/>
                <w:sz w:val="14"/>
              </w:rPr>
              <w:t>389,000.00</w:t>
            </w:r>
          </w:p>
        </w:tc>
        <w:tc>
          <w:tcPr>
            <w:tcW w:w="1240" w:type="dxa"/>
            <w:vAlign w:val="center"/>
          </w:tcPr>
          <w:p w:rsidR="00EA7E44" w:rsidRDefault="00452428">
            <w:pPr>
              <w:snapToGrid w:val="0"/>
              <w:jc w:val="right"/>
            </w:pPr>
            <w:r>
              <w:rPr>
                <w:rFonts w:ascii="宋体" w:hAnsi="宋体" w:cs="宋体"/>
                <w:color w:val="000000"/>
                <w:sz w:val="14"/>
              </w:rPr>
              <w:t>389,000.00</w:t>
            </w:r>
          </w:p>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EA7E44"/>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2101102</w:t>
            </w:r>
          </w:p>
        </w:tc>
        <w:tc>
          <w:tcPr>
            <w:tcW w:w="2520" w:type="dxa"/>
            <w:vAlign w:val="center"/>
          </w:tcPr>
          <w:p w:rsidR="00EA7E44" w:rsidRDefault="00452428">
            <w:pPr>
              <w:snapToGrid w:val="0"/>
            </w:pPr>
            <w:r>
              <w:rPr>
                <w:rFonts w:ascii="宋体" w:hAnsi="宋体" w:cs="宋体"/>
                <w:color w:val="000000"/>
                <w:sz w:val="14"/>
              </w:rPr>
              <w:t>事业单位医疗</w:t>
            </w:r>
          </w:p>
        </w:tc>
        <w:tc>
          <w:tcPr>
            <w:tcW w:w="1240" w:type="dxa"/>
            <w:vAlign w:val="center"/>
          </w:tcPr>
          <w:p w:rsidR="00EA7E44" w:rsidRDefault="00452428">
            <w:pPr>
              <w:snapToGrid w:val="0"/>
              <w:jc w:val="right"/>
            </w:pPr>
            <w:r>
              <w:rPr>
                <w:rFonts w:ascii="宋体" w:hAnsi="宋体" w:cs="宋体"/>
                <w:color w:val="000000"/>
                <w:sz w:val="14"/>
              </w:rPr>
              <w:t>16,469,700.00</w:t>
            </w:r>
          </w:p>
        </w:tc>
        <w:tc>
          <w:tcPr>
            <w:tcW w:w="1240" w:type="dxa"/>
            <w:vAlign w:val="center"/>
          </w:tcPr>
          <w:p w:rsidR="00EA7E44" w:rsidRDefault="00452428">
            <w:pPr>
              <w:snapToGrid w:val="0"/>
              <w:jc w:val="right"/>
            </w:pPr>
            <w:r>
              <w:rPr>
                <w:rFonts w:ascii="宋体" w:hAnsi="宋体" w:cs="宋体"/>
                <w:color w:val="000000"/>
                <w:sz w:val="14"/>
              </w:rPr>
              <w:t>16,469,700.00</w:t>
            </w:r>
          </w:p>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EA7E44"/>
        </w:tc>
      </w:tr>
      <w:tr w:rsidR="00EA7E44">
        <w:trPr>
          <w:trHeight w:hRule="exact" w:val="463"/>
          <w:jc w:val="center"/>
        </w:trPr>
        <w:tc>
          <w:tcPr>
            <w:tcW w:w="840" w:type="dxa"/>
            <w:vAlign w:val="center"/>
          </w:tcPr>
          <w:p w:rsidR="00EA7E44" w:rsidRDefault="00452428">
            <w:pPr>
              <w:snapToGrid w:val="0"/>
            </w:pPr>
            <w:r>
              <w:rPr>
                <w:rFonts w:ascii="宋体" w:hAnsi="宋体" w:cs="宋体"/>
                <w:color w:val="000000"/>
                <w:sz w:val="14"/>
              </w:rPr>
              <w:t>2101199</w:t>
            </w:r>
          </w:p>
        </w:tc>
        <w:tc>
          <w:tcPr>
            <w:tcW w:w="2520" w:type="dxa"/>
            <w:vAlign w:val="center"/>
          </w:tcPr>
          <w:p w:rsidR="00EA7E44" w:rsidRDefault="00452428">
            <w:pPr>
              <w:snapToGrid w:val="0"/>
            </w:pPr>
            <w:r>
              <w:rPr>
                <w:rFonts w:ascii="宋体" w:hAnsi="宋体" w:cs="宋体"/>
                <w:color w:val="000000"/>
                <w:sz w:val="14"/>
              </w:rPr>
              <w:t>其他行政事业单位医疗支出</w:t>
            </w:r>
          </w:p>
        </w:tc>
        <w:tc>
          <w:tcPr>
            <w:tcW w:w="1240" w:type="dxa"/>
            <w:vAlign w:val="center"/>
          </w:tcPr>
          <w:p w:rsidR="00EA7E44" w:rsidRDefault="00452428">
            <w:pPr>
              <w:snapToGrid w:val="0"/>
              <w:jc w:val="right"/>
            </w:pPr>
            <w:r>
              <w:rPr>
                <w:rFonts w:ascii="宋体" w:hAnsi="宋体" w:cs="宋体"/>
                <w:color w:val="000000"/>
                <w:sz w:val="14"/>
              </w:rPr>
              <w:t>4,594,000.00</w:t>
            </w:r>
          </w:p>
        </w:tc>
        <w:tc>
          <w:tcPr>
            <w:tcW w:w="1240" w:type="dxa"/>
            <w:vAlign w:val="center"/>
          </w:tcPr>
          <w:p w:rsidR="00EA7E44" w:rsidRDefault="00452428">
            <w:pPr>
              <w:snapToGrid w:val="0"/>
              <w:jc w:val="right"/>
            </w:pPr>
            <w:r>
              <w:rPr>
                <w:rFonts w:ascii="宋体" w:hAnsi="宋体" w:cs="宋体"/>
                <w:color w:val="000000"/>
                <w:sz w:val="14"/>
              </w:rPr>
              <w:t>4,594,000.00</w:t>
            </w:r>
          </w:p>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240" w:type="dxa"/>
            <w:vAlign w:val="center"/>
          </w:tcPr>
          <w:p w:rsidR="00EA7E44" w:rsidRDefault="00EA7E44"/>
        </w:tc>
        <w:tc>
          <w:tcPr>
            <w:tcW w:w="1198" w:type="dxa"/>
            <w:vAlign w:val="center"/>
          </w:tcPr>
          <w:p w:rsidR="00EA7E44" w:rsidRDefault="00EA7E44"/>
        </w:tc>
      </w:tr>
      <w:tr w:rsidR="00EA7E44">
        <w:trPr>
          <w:trHeight w:hRule="exact" w:val="463"/>
          <w:jc w:val="center"/>
        </w:trPr>
        <w:tc>
          <w:tcPr>
            <w:tcW w:w="13238" w:type="dxa"/>
            <w:gridSpan w:val="10"/>
            <w:tcBorders>
              <w:left w:val="single" w:sz="4" w:space="0" w:color="FFFFFF"/>
              <w:bottom w:val="single" w:sz="4" w:space="0" w:color="FFFFFF"/>
              <w:right w:val="single" w:sz="4" w:space="0" w:color="FFFFFF"/>
            </w:tcBorders>
            <w:vAlign w:val="center"/>
          </w:tcPr>
          <w:p w:rsidR="00EA7E44" w:rsidRDefault="00452428">
            <w:pPr>
              <w:snapToGrid w:val="0"/>
            </w:pPr>
            <w:r>
              <w:rPr>
                <w:rFonts w:ascii="宋体" w:hAnsi="宋体" w:cs="宋体"/>
                <w:color w:val="000000"/>
                <w:sz w:val="14"/>
              </w:rPr>
              <w:t>注：本表反映本年度取得的各项收入情况。</w:t>
            </w:r>
          </w:p>
        </w:tc>
      </w:tr>
    </w:tbl>
    <w:p w:rsidR="00EA7E44" w:rsidRDefault="00EA7E44">
      <w:pPr>
        <w:pStyle w:val="2"/>
        <w:spacing w:before="0" w:after="0" w:line="800" w:lineRule="exact"/>
        <w:rPr>
          <w:rFonts w:ascii="黑体" w:eastAsia="黑体" w:hAnsi="黑体"/>
          <w:b w:val="0"/>
          <w:sz w:val="30"/>
          <w:szCs w:val="30"/>
        </w:rPr>
        <w:sectPr w:rsidR="00EA7E44">
          <w:pgSz w:w="16838" w:h="11906" w:orient="landscape"/>
          <w:pgMar w:top="1440" w:right="1800" w:bottom="1440" w:left="1800" w:header="851" w:footer="992" w:gutter="0"/>
          <w:cols w:space="720"/>
          <w:docGrid w:type="lines" w:linePitch="312"/>
        </w:sectPr>
      </w:pPr>
    </w:p>
    <w:p w:rsidR="00EA7E44" w:rsidRDefault="00452428">
      <w:pPr>
        <w:pStyle w:val="2"/>
        <w:spacing w:before="0" w:after="0" w:line="800" w:lineRule="exact"/>
        <w:ind w:firstLineChars="200" w:firstLine="602"/>
        <w:rPr>
          <w:rFonts w:ascii="黑体" w:eastAsia="黑体" w:hAnsi="黑体"/>
          <w:sz w:val="30"/>
          <w:szCs w:val="30"/>
        </w:rPr>
      </w:pPr>
      <w:bookmarkStart w:id="22" w:name="_Toc1904142227"/>
      <w:r>
        <w:rPr>
          <w:rFonts w:ascii="黑体" w:eastAsia="黑体" w:hAnsi="黑体" w:hint="eastAsia"/>
          <w:sz w:val="30"/>
          <w:szCs w:val="30"/>
        </w:rPr>
        <w:lastRenderedPageBreak/>
        <w:t>三、《收入决算表（按单位列示）》</w:t>
      </w:r>
      <w:bookmarkEnd w:id="22"/>
    </w:p>
    <w:tbl>
      <w:tblPr>
        <w:tblW w:w="0" w:type="auto"/>
        <w:jc w:val="center"/>
        <w:tblBorders>
          <w:top w:val="none" w:sz="0" w:space="0" w:color="FFFFFF"/>
          <w:left w:val="none" w:sz="0" w:space="0" w:color="FFFFFF"/>
          <w:bottom w:val="none" w:sz="0" w:space="0" w:color="FFFFFF"/>
          <w:right w:val="none" w:sz="0" w:space="0" w:color="FFFFFF"/>
          <w:insideH w:val="none" w:sz="0" w:space="0" w:color="FFFFFF"/>
          <w:insideV w:val="none" w:sz="0" w:space="0" w:color="FFFFFF"/>
        </w:tblBorders>
        <w:tblLayout w:type="fixed"/>
        <w:tblCellMar>
          <w:left w:w="80" w:type="dxa"/>
          <w:right w:w="80" w:type="dxa"/>
        </w:tblCellMar>
        <w:tblLook w:val="04A0" w:firstRow="1" w:lastRow="0" w:firstColumn="1" w:lastColumn="0" w:noHBand="0" w:noVBand="1"/>
      </w:tblPr>
      <w:tblGrid>
        <w:gridCol w:w="5619"/>
        <w:gridCol w:w="2000"/>
        <w:gridCol w:w="5619"/>
      </w:tblGrid>
      <w:tr w:rsidR="00EA7E44">
        <w:trPr>
          <w:jc w:val="center"/>
        </w:trPr>
        <w:tc>
          <w:tcPr>
            <w:tcW w:w="13238" w:type="dxa"/>
            <w:gridSpan w:val="3"/>
          </w:tcPr>
          <w:p w:rsidR="00EA7E44" w:rsidRDefault="00EA7E44">
            <w:pPr>
              <w:jc w:val="right"/>
            </w:pPr>
          </w:p>
        </w:tc>
      </w:tr>
      <w:tr w:rsidR="00EA7E44">
        <w:trPr>
          <w:jc w:val="center"/>
        </w:trPr>
        <w:tc>
          <w:tcPr>
            <w:tcW w:w="5619" w:type="dxa"/>
          </w:tcPr>
          <w:p w:rsidR="00EA7E44" w:rsidRDefault="00452428">
            <w:r>
              <w:rPr>
                <w:rFonts w:ascii="宋体" w:hAnsi="宋体" w:cs="宋体"/>
                <w:sz w:val="20"/>
              </w:rPr>
              <w:t>部门：天津渤海轻工投资集团有限公司</w:t>
            </w:r>
          </w:p>
        </w:tc>
        <w:tc>
          <w:tcPr>
            <w:tcW w:w="2000" w:type="dxa"/>
          </w:tcPr>
          <w:p w:rsidR="00EA7E44" w:rsidRDefault="00EA7E44">
            <w:pPr>
              <w:jc w:val="center"/>
            </w:pPr>
          </w:p>
        </w:tc>
        <w:tc>
          <w:tcPr>
            <w:tcW w:w="5619" w:type="dxa"/>
          </w:tcPr>
          <w:p w:rsidR="00EA7E44" w:rsidRDefault="00452428">
            <w:pPr>
              <w:jc w:val="right"/>
            </w:pPr>
            <w:r>
              <w:rPr>
                <w:rFonts w:ascii="宋体" w:hAnsi="宋体" w:cs="宋体"/>
                <w:sz w:val="20"/>
              </w:rPr>
              <w:t>单位：元</w:t>
            </w:r>
          </w:p>
        </w:tc>
      </w:tr>
    </w:tbl>
    <w:p w:rsidR="00EA7E44" w:rsidRDefault="00452428">
      <w:pPr>
        <w:snapToGrid w:val="0"/>
        <w:spacing w:line="0" w:lineRule="auto"/>
      </w:pPr>
      <w:r>
        <w:rPr>
          <w:sz w:val="8"/>
        </w:rPr>
        <w:t xml:space="preserve"> </w:t>
      </w:r>
    </w:p>
    <w:tbl>
      <w:tblPr>
        <w:tblW w:w="0" w:type="auto"/>
        <w:jc w:val="cente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80" w:type="dxa"/>
          <w:right w:w="80" w:type="dxa"/>
        </w:tblCellMar>
        <w:tblLook w:val="04A0" w:firstRow="1" w:lastRow="0" w:firstColumn="1" w:lastColumn="0" w:noHBand="0" w:noVBand="1"/>
      </w:tblPr>
      <w:tblGrid>
        <w:gridCol w:w="620"/>
        <w:gridCol w:w="1520"/>
        <w:gridCol w:w="580"/>
        <w:gridCol w:w="580"/>
        <w:gridCol w:w="580"/>
        <w:gridCol w:w="580"/>
        <w:gridCol w:w="580"/>
        <w:gridCol w:w="580"/>
        <w:gridCol w:w="580"/>
        <w:gridCol w:w="580"/>
        <w:gridCol w:w="580"/>
        <w:gridCol w:w="580"/>
        <w:gridCol w:w="580"/>
        <w:gridCol w:w="580"/>
        <w:gridCol w:w="580"/>
        <w:gridCol w:w="580"/>
        <w:gridCol w:w="580"/>
        <w:gridCol w:w="580"/>
        <w:gridCol w:w="580"/>
        <w:gridCol w:w="580"/>
        <w:gridCol w:w="658"/>
      </w:tblGrid>
      <w:tr w:rsidR="00EA7E44">
        <w:trPr>
          <w:trHeight w:hRule="exact" w:val="486"/>
          <w:jc w:val="center"/>
        </w:trPr>
        <w:tc>
          <w:tcPr>
            <w:tcW w:w="620" w:type="dxa"/>
            <w:vMerge w:val="restart"/>
            <w:vAlign w:val="center"/>
          </w:tcPr>
          <w:p w:rsidR="00EA7E44" w:rsidRDefault="00452428">
            <w:pPr>
              <w:snapToGrid w:val="0"/>
              <w:jc w:val="center"/>
            </w:pPr>
            <w:r>
              <w:rPr>
                <w:rFonts w:ascii="宋体" w:hAnsi="宋体" w:cs="宋体"/>
                <w:color w:val="000000"/>
                <w:sz w:val="9"/>
              </w:rPr>
              <w:t>部门（单位）代码</w:t>
            </w:r>
          </w:p>
        </w:tc>
        <w:tc>
          <w:tcPr>
            <w:tcW w:w="1520" w:type="dxa"/>
            <w:vMerge w:val="restart"/>
            <w:vAlign w:val="center"/>
          </w:tcPr>
          <w:p w:rsidR="00EA7E44" w:rsidRDefault="00452428">
            <w:pPr>
              <w:snapToGrid w:val="0"/>
              <w:jc w:val="center"/>
            </w:pPr>
            <w:r>
              <w:rPr>
                <w:rFonts w:ascii="宋体" w:hAnsi="宋体" w:cs="宋体"/>
                <w:color w:val="000000"/>
                <w:sz w:val="9"/>
              </w:rPr>
              <w:t>部门（单位）名称</w:t>
            </w:r>
          </w:p>
        </w:tc>
        <w:tc>
          <w:tcPr>
            <w:tcW w:w="580" w:type="dxa"/>
            <w:vMerge w:val="restart"/>
            <w:vAlign w:val="center"/>
          </w:tcPr>
          <w:p w:rsidR="00EA7E44" w:rsidRDefault="00452428">
            <w:pPr>
              <w:snapToGrid w:val="0"/>
              <w:jc w:val="center"/>
            </w:pPr>
            <w:r>
              <w:rPr>
                <w:rFonts w:ascii="宋体" w:hAnsi="宋体" w:cs="宋体"/>
                <w:color w:val="000000"/>
                <w:sz w:val="9"/>
              </w:rPr>
              <w:t>合计</w:t>
            </w:r>
          </w:p>
        </w:tc>
        <w:tc>
          <w:tcPr>
            <w:tcW w:w="5800" w:type="dxa"/>
            <w:gridSpan w:val="10"/>
            <w:vAlign w:val="center"/>
          </w:tcPr>
          <w:p w:rsidR="00EA7E44" w:rsidRDefault="00452428">
            <w:pPr>
              <w:snapToGrid w:val="0"/>
              <w:jc w:val="center"/>
            </w:pPr>
            <w:r>
              <w:rPr>
                <w:rFonts w:ascii="宋体" w:hAnsi="宋体" w:cs="宋体"/>
                <w:color w:val="000000"/>
                <w:sz w:val="9"/>
              </w:rPr>
              <w:t>本年收入</w:t>
            </w:r>
          </w:p>
        </w:tc>
        <w:tc>
          <w:tcPr>
            <w:tcW w:w="4718" w:type="dxa"/>
            <w:gridSpan w:val="8"/>
            <w:vAlign w:val="center"/>
          </w:tcPr>
          <w:p w:rsidR="00EA7E44" w:rsidRDefault="00452428">
            <w:pPr>
              <w:snapToGrid w:val="0"/>
              <w:jc w:val="center"/>
            </w:pPr>
            <w:r>
              <w:rPr>
                <w:rFonts w:ascii="宋体" w:hAnsi="宋体" w:cs="宋体"/>
                <w:color w:val="000000"/>
                <w:sz w:val="9"/>
              </w:rPr>
              <w:t>上年结转和结余</w:t>
            </w:r>
          </w:p>
        </w:tc>
      </w:tr>
      <w:tr w:rsidR="00EA7E44">
        <w:trPr>
          <w:trHeight w:hRule="exact" w:val="486"/>
          <w:jc w:val="center"/>
        </w:trPr>
        <w:tc>
          <w:tcPr>
            <w:tcW w:w="620" w:type="dxa"/>
            <w:vMerge/>
            <w:vAlign w:val="center"/>
          </w:tcPr>
          <w:p w:rsidR="00EA7E44" w:rsidRDefault="00EA7E44"/>
        </w:tc>
        <w:tc>
          <w:tcPr>
            <w:tcW w:w="1520" w:type="dxa"/>
            <w:vMerge/>
            <w:vAlign w:val="center"/>
          </w:tcPr>
          <w:p w:rsidR="00EA7E44" w:rsidRDefault="00EA7E44"/>
        </w:tc>
        <w:tc>
          <w:tcPr>
            <w:tcW w:w="580" w:type="dxa"/>
            <w:vMerge/>
            <w:vAlign w:val="center"/>
          </w:tcPr>
          <w:p w:rsidR="00EA7E44" w:rsidRDefault="00EA7E44"/>
        </w:tc>
        <w:tc>
          <w:tcPr>
            <w:tcW w:w="580" w:type="dxa"/>
            <w:vMerge w:val="restart"/>
            <w:vAlign w:val="center"/>
          </w:tcPr>
          <w:p w:rsidR="00EA7E44" w:rsidRDefault="00452428">
            <w:pPr>
              <w:snapToGrid w:val="0"/>
              <w:jc w:val="center"/>
            </w:pPr>
            <w:r>
              <w:rPr>
                <w:rFonts w:ascii="宋体" w:hAnsi="宋体" w:cs="宋体"/>
                <w:color w:val="000000"/>
                <w:sz w:val="9"/>
              </w:rPr>
              <w:t>小计</w:t>
            </w:r>
          </w:p>
        </w:tc>
        <w:tc>
          <w:tcPr>
            <w:tcW w:w="580" w:type="dxa"/>
            <w:vMerge w:val="restart"/>
            <w:vAlign w:val="center"/>
          </w:tcPr>
          <w:p w:rsidR="00EA7E44" w:rsidRDefault="00452428">
            <w:pPr>
              <w:snapToGrid w:val="0"/>
              <w:jc w:val="center"/>
            </w:pPr>
            <w:r>
              <w:rPr>
                <w:rFonts w:ascii="宋体" w:hAnsi="宋体" w:cs="宋体"/>
                <w:color w:val="000000"/>
                <w:sz w:val="9"/>
              </w:rPr>
              <w:t>一般公共预算</w:t>
            </w:r>
          </w:p>
        </w:tc>
        <w:tc>
          <w:tcPr>
            <w:tcW w:w="580" w:type="dxa"/>
            <w:vMerge w:val="restart"/>
            <w:vAlign w:val="center"/>
          </w:tcPr>
          <w:p w:rsidR="00EA7E44" w:rsidRDefault="00452428">
            <w:pPr>
              <w:snapToGrid w:val="0"/>
              <w:jc w:val="center"/>
            </w:pPr>
            <w:r>
              <w:rPr>
                <w:rFonts w:ascii="宋体" w:hAnsi="宋体" w:cs="宋体"/>
                <w:color w:val="000000"/>
                <w:sz w:val="9"/>
              </w:rPr>
              <w:t>政府性基金预算</w:t>
            </w:r>
          </w:p>
        </w:tc>
        <w:tc>
          <w:tcPr>
            <w:tcW w:w="580" w:type="dxa"/>
            <w:vMerge w:val="restart"/>
            <w:vAlign w:val="center"/>
          </w:tcPr>
          <w:p w:rsidR="00EA7E44" w:rsidRDefault="00452428">
            <w:pPr>
              <w:snapToGrid w:val="0"/>
              <w:jc w:val="center"/>
            </w:pPr>
            <w:r>
              <w:rPr>
                <w:rFonts w:ascii="宋体" w:hAnsi="宋体" w:cs="宋体"/>
                <w:color w:val="000000"/>
                <w:sz w:val="9"/>
              </w:rPr>
              <w:t>国有资本经营预算</w:t>
            </w:r>
          </w:p>
        </w:tc>
        <w:tc>
          <w:tcPr>
            <w:tcW w:w="580" w:type="dxa"/>
            <w:vMerge w:val="restart"/>
            <w:vAlign w:val="center"/>
          </w:tcPr>
          <w:p w:rsidR="00EA7E44" w:rsidRDefault="00452428">
            <w:pPr>
              <w:snapToGrid w:val="0"/>
              <w:jc w:val="center"/>
            </w:pPr>
            <w:r>
              <w:rPr>
                <w:rFonts w:ascii="宋体" w:hAnsi="宋体" w:cs="宋体"/>
                <w:color w:val="000000"/>
                <w:sz w:val="9"/>
              </w:rPr>
              <w:t>财政专户管理资金</w:t>
            </w:r>
          </w:p>
        </w:tc>
        <w:tc>
          <w:tcPr>
            <w:tcW w:w="580" w:type="dxa"/>
            <w:vMerge w:val="restart"/>
            <w:vAlign w:val="center"/>
          </w:tcPr>
          <w:p w:rsidR="00EA7E44" w:rsidRDefault="00452428">
            <w:pPr>
              <w:snapToGrid w:val="0"/>
              <w:jc w:val="center"/>
            </w:pPr>
            <w:r>
              <w:rPr>
                <w:rFonts w:ascii="宋体" w:hAnsi="宋体" w:cs="宋体"/>
                <w:color w:val="000000"/>
                <w:sz w:val="9"/>
              </w:rPr>
              <w:t>事业收入</w:t>
            </w:r>
          </w:p>
        </w:tc>
        <w:tc>
          <w:tcPr>
            <w:tcW w:w="580" w:type="dxa"/>
            <w:vMerge w:val="restart"/>
            <w:vAlign w:val="center"/>
          </w:tcPr>
          <w:p w:rsidR="00EA7E44" w:rsidRDefault="00452428">
            <w:pPr>
              <w:snapToGrid w:val="0"/>
              <w:jc w:val="center"/>
            </w:pPr>
            <w:r>
              <w:rPr>
                <w:rFonts w:ascii="宋体" w:hAnsi="宋体" w:cs="宋体"/>
                <w:color w:val="000000"/>
                <w:sz w:val="9"/>
              </w:rPr>
              <w:t>事业单位经营收入</w:t>
            </w:r>
          </w:p>
        </w:tc>
        <w:tc>
          <w:tcPr>
            <w:tcW w:w="580" w:type="dxa"/>
            <w:vMerge w:val="restart"/>
            <w:vAlign w:val="center"/>
          </w:tcPr>
          <w:p w:rsidR="00EA7E44" w:rsidRDefault="00452428">
            <w:pPr>
              <w:snapToGrid w:val="0"/>
              <w:jc w:val="center"/>
            </w:pPr>
            <w:r>
              <w:rPr>
                <w:rFonts w:ascii="宋体" w:hAnsi="宋体" w:cs="宋体"/>
                <w:color w:val="000000"/>
                <w:sz w:val="9"/>
              </w:rPr>
              <w:t>上级补助收入</w:t>
            </w:r>
          </w:p>
        </w:tc>
        <w:tc>
          <w:tcPr>
            <w:tcW w:w="580" w:type="dxa"/>
            <w:vMerge w:val="restart"/>
            <w:vAlign w:val="center"/>
          </w:tcPr>
          <w:p w:rsidR="00EA7E44" w:rsidRDefault="00452428">
            <w:pPr>
              <w:snapToGrid w:val="0"/>
              <w:jc w:val="center"/>
            </w:pPr>
            <w:r>
              <w:rPr>
                <w:rFonts w:ascii="宋体" w:hAnsi="宋体" w:cs="宋体"/>
                <w:color w:val="000000"/>
                <w:sz w:val="9"/>
              </w:rPr>
              <w:t>附属单位上缴收入</w:t>
            </w:r>
          </w:p>
        </w:tc>
        <w:tc>
          <w:tcPr>
            <w:tcW w:w="580" w:type="dxa"/>
            <w:vMerge w:val="restart"/>
            <w:vAlign w:val="center"/>
          </w:tcPr>
          <w:p w:rsidR="00EA7E44" w:rsidRDefault="00452428">
            <w:pPr>
              <w:snapToGrid w:val="0"/>
              <w:jc w:val="center"/>
            </w:pPr>
            <w:r>
              <w:rPr>
                <w:rFonts w:ascii="宋体" w:hAnsi="宋体" w:cs="宋体"/>
                <w:color w:val="000000"/>
                <w:sz w:val="9"/>
              </w:rPr>
              <w:t>其他收入</w:t>
            </w:r>
          </w:p>
        </w:tc>
        <w:tc>
          <w:tcPr>
            <w:tcW w:w="580" w:type="dxa"/>
            <w:vMerge w:val="restart"/>
            <w:vAlign w:val="center"/>
          </w:tcPr>
          <w:p w:rsidR="00EA7E44" w:rsidRDefault="00452428">
            <w:pPr>
              <w:snapToGrid w:val="0"/>
              <w:jc w:val="center"/>
            </w:pPr>
            <w:r>
              <w:rPr>
                <w:rFonts w:ascii="宋体" w:hAnsi="宋体" w:cs="宋体"/>
                <w:color w:val="000000"/>
                <w:sz w:val="9"/>
              </w:rPr>
              <w:t>小计</w:t>
            </w:r>
          </w:p>
        </w:tc>
        <w:tc>
          <w:tcPr>
            <w:tcW w:w="2320" w:type="dxa"/>
            <w:gridSpan w:val="4"/>
            <w:vAlign w:val="center"/>
          </w:tcPr>
          <w:p w:rsidR="00EA7E44" w:rsidRDefault="00452428">
            <w:pPr>
              <w:snapToGrid w:val="0"/>
              <w:jc w:val="center"/>
            </w:pPr>
            <w:r>
              <w:rPr>
                <w:rFonts w:ascii="宋体" w:hAnsi="宋体" w:cs="宋体"/>
                <w:color w:val="000000"/>
                <w:sz w:val="9"/>
              </w:rPr>
              <w:t>财政拨款结转结余</w:t>
            </w:r>
          </w:p>
        </w:tc>
        <w:tc>
          <w:tcPr>
            <w:tcW w:w="1818" w:type="dxa"/>
            <w:gridSpan w:val="3"/>
            <w:vAlign w:val="center"/>
          </w:tcPr>
          <w:p w:rsidR="00EA7E44" w:rsidRDefault="00452428">
            <w:pPr>
              <w:snapToGrid w:val="0"/>
              <w:jc w:val="center"/>
            </w:pPr>
            <w:r>
              <w:rPr>
                <w:rFonts w:ascii="宋体" w:hAnsi="宋体" w:cs="宋体"/>
                <w:color w:val="000000"/>
                <w:sz w:val="9"/>
              </w:rPr>
              <w:t>非财政拨款结转结余</w:t>
            </w:r>
          </w:p>
        </w:tc>
      </w:tr>
      <w:tr w:rsidR="00EA7E44">
        <w:trPr>
          <w:trHeight w:hRule="exact" w:val="486"/>
          <w:jc w:val="center"/>
        </w:trPr>
        <w:tc>
          <w:tcPr>
            <w:tcW w:w="620" w:type="dxa"/>
            <w:vMerge/>
            <w:vAlign w:val="center"/>
          </w:tcPr>
          <w:p w:rsidR="00EA7E44" w:rsidRDefault="00EA7E44"/>
        </w:tc>
        <w:tc>
          <w:tcPr>
            <w:tcW w:w="1520" w:type="dxa"/>
            <w:vMerge/>
            <w:vAlign w:val="center"/>
          </w:tcPr>
          <w:p w:rsidR="00EA7E44" w:rsidRDefault="00EA7E44"/>
        </w:tc>
        <w:tc>
          <w:tcPr>
            <w:tcW w:w="580" w:type="dxa"/>
            <w:vMerge/>
            <w:vAlign w:val="center"/>
          </w:tcPr>
          <w:p w:rsidR="00EA7E44" w:rsidRDefault="00EA7E44"/>
        </w:tc>
        <w:tc>
          <w:tcPr>
            <w:tcW w:w="580" w:type="dxa"/>
            <w:vMerge/>
            <w:vAlign w:val="center"/>
          </w:tcPr>
          <w:p w:rsidR="00EA7E44" w:rsidRDefault="00EA7E44"/>
        </w:tc>
        <w:tc>
          <w:tcPr>
            <w:tcW w:w="580" w:type="dxa"/>
            <w:vMerge/>
            <w:vAlign w:val="center"/>
          </w:tcPr>
          <w:p w:rsidR="00EA7E44" w:rsidRDefault="00EA7E44"/>
        </w:tc>
        <w:tc>
          <w:tcPr>
            <w:tcW w:w="580" w:type="dxa"/>
            <w:vMerge/>
            <w:vAlign w:val="center"/>
          </w:tcPr>
          <w:p w:rsidR="00EA7E44" w:rsidRDefault="00EA7E44"/>
        </w:tc>
        <w:tc>
          <w:tcPr>
            <w:tcW w:w="580" w:type="dxa"/>
            <w:vMerge/>
            <w:vAlign w:val="center"/>
          </w:tcPr>
          <w:p w:rsidR="00EA7E44" w:rsidRDefault="00EA7E44"/>
        </w:tc>
        <w:tc>
          <w:tcPr>
            <w:tcW w:w="580" w:type="dxa"/>
            <w:vMerge/>
            <w:vAlign w:val="center"/>
          </w:tcPr>
          <w:p w:rsidR="00EA7E44" w:rsidRDefault="00EA7E44"/>
        </w:tc>
        <w:tc>
          <w:tcPr>
            <w:tcW w:w="580" w:type="dxa"/>
            <w:vMerge/>
            <w:vAlign w:val="center"/>
          </w:tcPr>
          <w:p w:rsidR="00EA7E44" w:rsidRDefault="00EA7E44"/>
        </w:tc>
        <w:tc>
          <w:tcPr>
            <w:tcW w:w="580" w:type="dxa"/>
            <w:vMerge/>
            <w:vAlign w:val="center"/>
          </w:tcPr>
          <w:p w:rsidR="00EA7E44" w:rsidRDefault="00EA7E44"/>
        </w:tc>
        <w:tc>
          <w:tcPr>
            <w:tcW w:w="580" w:type="dxa"/>
            <w:vMerge/>
            <w:vAlign w:val="center"/>
          </w:tcPr>
          <w:p w:rsidR="00EA7E44" w:rsidRDefault="00EA7E44"/>
        </w:tc>
        <w:tc>
          <w:tcPr>
            <w:tcW w:w="580" w:type="dxa"/>
            <w:vMerge/>
            <w:vAlign w:val="center"/>
          </w:tcPr>
          <w:p w:rsidR="00EA7E44" w:rsidRDefault="00EA7E44"/>
        </w:tc>
        <w:tc>
          <w:tcPr>
            <w:tcW w:w="580" w:type="dxa"/>
            <w:vMerge/>
            <w:vAlign w:val="center"/>
          </w:tcPr>
          <w:p w:rsidR="00EA7E44" w:rsidRDefault="00EA7E44"/>
        </w:tc>
        <w:tc>
          <w:tcPr>
            <w:tcW w:w="580" w:type="dxa"/>
            <w:vMerge/>
            <w:vAlign w:val="center"/>
          </w:tcPr>
          <w:p w:rsidR="00EA7E44" w:rsidRDefault="00EA7E44"/>
        </w:tc>
        <w:tc>
          <w:tcPr>
            <w:tcW w:w="580" w:type="dxa"/>
            <w:vAlign w:val="center"/>
          </w:tcPr>
          <w:p w:rsidR="00EA7E44" w:rsidRDefault="00452428">
            <w:pPr>
              <w:snapToGrid w:val="0"/>
              <w:jc w:val="center"/>
            </w:pPr>
            <w:r>
              <w:rPr>
                <w:rFonts w:ascii="宋体" w:hAnsi="宋体" w:cs="宋体"/>
                <w:color w:val="000000"/>
                <w:sz w:val="9"/>
              </w:rPr>
              <w:t>小计</w:t>
            </w:r>
          </w:p>
        </w:tc>
        <w:tc>
          <w:tcPr>
            <w:tcW w:w="580" w:type="dxa"/>
            <w:vAlign w:val="center"/>
          </w:tcPr>
          <w:p w:rsidR="00EA7E44" w:rsidRDefault="00452428">
            <w:pPr>
              <w:snapToGrid w:val="0"/>
              <w:jc w:val="center"/>
            </w:pPr>
            <w:r>
              <w:rPr>
                <w:rFonts w:ascii="宋体" w:hAnsi="宋体" w:cs="宋体"/>
                <w:color w:val="000000"/>
                <w:sz w:val="9"/>
              </w:rPr>
              <w:t>一般公共预算</w:t>
            </w:r>
          </w:p>
        </w:tc>
        <w:tc>
          <w:tcPr>
            <w:tcW w:w="580" w:type="dxa"/>
            <w:vAlign w:val="center"/>
          </w:tcPr>
          <w:p w:rsidR="00EA7E44" w:rsidRDefault="00452428">
            <w:pPr>
              <w:snapToGrid w:val="0"/>
              <w:jc w:val="center"/>
            </w:pPr>
            <w:r>
              <w:rPr>
                <w:rFonts w:ascii="宋体" w:hAnsi="宋体" w:cs="宋体"/>
                <w:color w:val="000000"/>
                <w:sz w:val="9"/>
              </w:rPr>
              <w:t>政府性基金预算</w:t>
            </w:r>
          </w:p>
        </w:tc>
        <w:tc>
          <w:tcPr>
            <w:tcW w:w="580" w:type="dxa"/>
            <w:vAlign w:val="center"/>
          </w:tcPr>
          <w:p w:rsidR="00EA7E44" w:rsidRDefault="00452428">
            <w:pPr>
              <w:snapToGrid w:val="0"/>
              <w:jc w:val="center"/>
            </w:pPr>
            <w:r>
              <w:rPr>
                <w:rFonts w:ascii="宋体" w:hAnsi="宋体" w:cs="宋体"/>
                <w:color w:val="000000"/>
                <w:sz w:val="9"/>
              </w:rPr>
              <w:t>国有资本经营预算</w:t>
            </w:r>
          </w:p>
        </w:tc>
        <w:tc>
          <w:tcPr>
            <w:tcW w:w="580" w:type="dxa"/>
            <w:vAlign w:val="center"/>
          </w:tcPr>
          <w:p w:rsidR="00EA7E44" w:rsidRDefault="00452428">
            <w:pPr>
              <w:snapToGrid w:val="0"/>
              <w:jc w:val="center"/>
            </w:pPr>
            <w:r>
              <w:rPr>
                <w:rFonts w:ascii="宋体" w:hAnsi="宋体" w:cs="宋体"/>
                <w:color w:val="000000"/>
                <w:sz w:val="9"/>
              </w:rPr>
              <w:t>小计</w:t>
            </w:r>
          </w:p>
        </w:tc>
        <w:tc>
          <w:tcPr>
            <w:tcW w:w="580" w:type="dxa"/>
            <w:vAlign w:val="center"/>
          </w:tcPr>
          <w:p w:rsidR="00EA7E44" w:rsidRDefault="00452428">
            <w:pPr>
              <w:snapToGrid w:val="0"/>
              <w:jc w:val="center"/>
            </w:pPr>
            <w:r>
              <w:rPr>
                <w:rFonts w:ascii="宋体" w:hAnsi="宋体" w:cs="宋体"/>
                <w:color w:val="000000"/>
                <w:sz w:val="9"/>
              </w:rPr>
              <w:t>财政专户管理资金</w:t>
            </w:r>
          </w:p>
        </w:tc>
        <w:tc>
          <w:tcPr>
            <w:tcW w:w="658" w:type="dxa"/>
            <w:vAlign w:val="center"/>
          </w:tcPr>
          <w:p w:rsidR="00EA7E44" w:rsidRDefault="00452428">
            <w:pPr>
              <w:snapToGrid w:val="0"/>
              <w:jc w:val="center"/>
            </w:pPr>
            <w:r>
              <w:rPr>
                <w:rFonts w:ascii="宋体" w:hAnsi="宋体" w:cs="宋体"/>
                <w:color w:val="000000"/>
                <w:sz w:val="9"/>
              </w:rPr>
              <w:t>单位资金</w:t>
            </w:r>
          </w:p>
        </w:tc>
      </w:tr>
      <w:tr w:rsidR="00EA7E44">
        <w:trPr>
          <w:trHeight w:hRule="exact" w:val="875"/>
          <w:jc w:val="center"/>
        </w:trPr>
        <w:tc>
          <w:tcPr>
            <w:tcW w:w="2140" w:type="dxa"/>
            <w:gridSpan w:val="2"/>
            <w:vAlign w:val="center"/>
          </w:tcPr>
          <w:p w:rsidR="00EA7E44" w:rsidRDefault="00452428">
            <w:pPr>
              <w:snapToGrid w:val="0"/>
              <w:jc w:val="center"/>
            </w:pPr>
            <w:r>
              <w:rPr>
                <w:rFonts w:ascii="宋体" w:hAnsi="宋体" w:cs="宋体"/>
                <w:color w:val="000000"/>
                <w:sz w:val="9"/>
              </w:rPr>
              <w:t>合计</w:t>
            </w:r>
          </w:p>
        </w:tc>
        <w:tc>
          <w:tcPr>
            <w:tcW w:w="580" w:type="dxa"/>
            <w:vAlign w:val="center"/>
          </w:tcPr>
          <w:p w:rsidR="00EA7E44" w:rsidRDefault="00452428">
            <w:pPr>
              <w:snapToGrid w:val="0"/>
              <w:jc w:val="right"/>
            </w:pPr>
            <w:r>
              <w:rPr>
                <w:rFonts w:ascii="宋体" w:hAnsi="宋体" w:cs="宋体"/>
                <w:color w:val="000000"/>
                <w:sz w:val="9"/>
              </w:rPr>
              <w:t>681,691,245.50</w:t>
            </w:r>
          </w:p>
        </w:tc>
        <w:tc>
          <w:tcPr>
            <w:tcW w:w="580" w:type="dxa"/>
            <w:vAlign w:val="center"/>
          </w:tcPr>
          <w:p w:rsidR="00EA7E44" w:rsidRDefault="00452428">
            <w:pPr>
              <w:snapToGrid w:val="0"/>
              <w:jc w:val="right"/>
            </w:pPr>
            <w:r>
              <w:rPr>
                <w:rFonts w:ascii="宋体" w:hAnsi="宋体" w:cs="宋体"/>
                <w:color w:val="000000"/>
                <w:sz w:val="9"/>
              </w:rPr>
              <w:t>668,837,566.92</w:t>
            </w:r>
          </w:p>
        </w:tc>
        <w:tc>
          <w:tcPr>
            <w:tcW w:w="580" w:type="dxa"/>
            <w:vAlign w:val="center"/>
          </w:tcPr>
          <w:p w:rsidR="00EA7E44" w:rsidRDefault="00452428">
            <w:pPr>
              <w:snapToGrid w:val="0"/>
              <w:jc w:val="right"/>
            </w:pPr>
            <w:r>
              <w:rPr>
                <w:rFonts w:ascii="宋体" w:hAnsi="宋体" w:cs="宋体"/>
                <w:color w:val="000000"/>
                <w:sz w:val="9"/>
              </w:rPr>
              <w:t>481,943,496.10</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452428">
            <w:pPr>
              <w:snapToGrid w:val="0"/>
              <w:jc w:val="right"/>
            </w:pPr>
            <w:r>
              <w:rPr>
                <w:rFonts w:ascii="宋体" w:hAnsi="宋体" w:cs="宋体"/>
                <w:color w:val="000000"/>
                <w:sz w:val="9"/>
              </w:rPr>
              <w:t>164,400,000.00</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452428">
            <w:pPr>
              <w:snapToGrid w:val="0"/>
              <w:jc w:val="right"/>
            </w:pPr>
            <w:r>
              <w:rPr>
                <w:rFonts w:ascii="宋体" w:hAnsi="宋体" w:cs="宋体"/>
                <w:color w:val="000000"/>
                <w:sz w:val="9"/>
              </w:rPr>
              <w:t>22,494,070.82</w:t>
            </w:r>
          </w:p>
        </w:tc>
        <w:tc>
          <w:tcPr>
            <w:tcW w:w="580" w:type="dxa"/>
            <w:vAlign w:val="center"/>
          </w:tcPr>
          <w:p w:rsidR="00EA7E44" w:rsidRDefault="00452428">
            <w:pPr>
              <w:snapToGrid w:val="0"/>
              <w:jc w:val="right"/>
            </w:pPr>
            <w:r>
              <w:rPr>
                <w:rFonts w:ascii="宋体" w:hAnsi="宋体" w:cs="宋体"/>
                <w:color w:val="000000"/>
                <w:sz w:val="9"/>
              </w:rPr>
              <w:t>12,853,678.58</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452428">
            <w:pPr>
              <w:snapToGrid w:val="0"/>
              <w:jc w:val="right"/>
            </w:pPr>
            <w:r>
              <w:rPr>
                <w:rFonts w:ascii="宋体" w:hAnsi="宋体" w:cs="宋体"/>
                <w:color w:val="000000"/>
                <w:sz w:val="9"/>
              </w:rPr>
              <w:t>12,853,678.58</w:t>
            </w:r>
          </w:p>
        </w:tc>
        <w:tc>
          <w:tcPr>
            <w:tcW w:w="580" w:type="dxa"/>
            <w:vAlign w:val="center"/>
          </w:tcPr>
          <w:p w:rsidR="00EA7E44" w:rsidRDefault="00EA7E44"/>
        </w:tc>
        <w:tc>
          <w:tcPr>
            <w:tcW w:w="658" w:type="dxa"/>
            <w:vAlign w:val="center"/>
          </w:tcPr>
          <w:p w:rsidR="00EA7E44" w:rsidRDefault="00452428">
            <w:pPr>
              <w:snapToGrid w:val="0"/>
              <w:jc w:val="right"/>
            </w:pPr>
            <w:r>
              <w:rPr>
                <w:rFonts w:ascii="宋体" w:hAnsi="宋体" w:cs="宋体"/>
                <w:color w:val="000000"/>
                <w:sz w:val="9"/>
              </w:rPr>
              <w:t>12,853,678.58</w:t>
            </w:r>
          </w:p>
        </w:tc>
      </w:tr>
      <w:tr w:rsidR="00EA7E44">
        <w:trPr>
          <w:trHeight w:hRule="exact" w:val="875"/>
          <w:jc w:val="center"/>
        </w:trPr>
        <w:tc>
          <w:tcPr>
            <w:tcW w:w="620" w:type="dxa"/>
            <w:vAlign w:val="center"/>
          </w:tcPr>
          <w:p w:rsidR="00EA7E44" w:rsidRDefault="00452428">
            <w:pPr>
              <w:snapToGrid w:val="0"/>
              <w:jc w:val="center"/>
            </w:pPr>
            <w:r>
              <w:rPr>
                <w:rFonts w:ascii="宋体" w:hAnsi="宋体" w:cs="宋体"/>
                <w:color w:val="000000"/>
                <w:sz w:val="9"/>
              </w:rPr>
              <w:t>706201</w:t>
            </w:r>
          </w:p>
        </w:tc>
        <w:tc>
          <w:tcPr>
            <w:tcW w:w="1520" w:type="dxa"/>
            <w:vAlign w:val="center"/>
          </w:tcPr>
          <w:p w:rsidR="00EA7E44" w:rsidRDefault="00452428">
            <w:pPr>
              <w:snapToGrid w:val="0"/>
              <w:jc w:val="center"/>
            </w:pPr>
            <w:r>
              <w:rPr>
                <w:rFonts w:ascii="宋体" w:hAnsi="宋体" w:cs="宋体"/>
                <w:color w:val="000000"/>
                <w:sz w:val="9"/>
              </w:rPr>
              <w:t>天津现代职业技术学院</w:t>
            </w:r>
          </w:p>
        </w:tc>
        <w:tc>
          <w:tcPr>
            <w:tcW w:w="580" w:type="dxa"/>
            <w:vAlign w:val="center"/>
          </w:tcPr>
          <w:p w:rsidR="00EA7E44" w:rsidRDefault="00452428">
            <w:pPr>
              <w:snapToGrid w:val="0"/>
              <w:jc w:val="right"/>
            </w:pPr>
            <w:r>
              <w:rPr>
                <w:rFonts w:ascii="宋体" w:hAnsi="宋体" w:cs="宋体"/>
                <w:color w:val="000000"/>
                <w:sz w:val="9"/>
              </w:rPr>
              <w:t>265,064,643.54</w:t>
            </w:r>
          </w:p>
        </w:tc>
        <w:tc>
          <w:tcPr>
            <w:tcW w:w="580" w:type="dxa"/>
            <w:vAlign w:val="center"/>
          </w:tcPr>
          <w:p w:rsidR="00EA7E44" w:rsidRDefault="00452428">
            <w:pPr>
              <w:snapToGrid w:val="0"/>
              <w:jc w:val="right"/>
            </w:pPr>
            <w:r>
              <w:rPr>
                <w:rFonts w:ascii="宋体" w:hAnsi="宋体" w:cs="宋体"/>
                <w:color w:val="000000"/>
                <w:sz w:val="9"/>
              </w:rPr>
              <w:t>252,210,964.96</w:t>
            </w:r>
          </w:p>
        </w:tc>
        <w:tc>
          <w:tcPr>
            <w:tcW w:w="580" w:type="dxa"/>
            <w:vAlign w:val="center"/>
          </w:tcPr>
          <w:p w:rsidR="00EA7E44" w:rsidRDefault="00452428">
            <w:pPr>
              <w:snapToGrid w:val="0"/>
              <w:jc w:val="right"/>
            </w:pPr>
            <w:r>
              <w:rPr>
                <w:rFonts w:ascii="宋体" w:hAnsi="宋体" w:cs="宋体"/>
                <w:color w:val="000000"/>
                <w:sz w:val="9"/>
              </w:rPr>
              <w:t>181,301,610.00</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452428">
            <w:pPr>
              <w:snapToGrid w:val="0"/>
              <w:jc w:val="right"/>
            </w:pPr>
            <w:r>
              <w:rPr>
                <w:rFonts w:ascii="宋体" w:hAnsi="宋体" w:cs="宋体"/>
                <w:color w:val="000000"/>
                <w:sz w:val="9"/>
              </w:rPr>
              <w:t>67,000,000.00</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452428">
            <w:pPr>
              <w:snapToGrid w:val="0"/>
              <w:jc w:val="right"/>
            </w:pPr>
            <w:r>
              <w:rPr>
                <w:rFonts w:ascii="宋体" w:hAnsi="宋体" w:cs="宋体"/>
                <w:color w:val="000000"/>
                <w:sz w:val="9"/>
              </w:rPr>
              <w:t>3,909,354.96</w:t>
            </w:r>
          </w:p>
        </w:tc>
        <w:tc>
          <w:tcPr>
            <w:tcW w:w="580" w:type="dxa"/>
            <w:vAlign w:val="center"/>
          </w:tcPr>
          <w:p w:rsidR="00EA7E44" w:rsidRDefault="00452428">
            <w:pPr>
              <w:snapToGrid w:val="0"/>
              <w:jc w:val="right"/>
            </w:pPr>
            <w:r>
              <w:rPr>
                <w:rFonts w:ascii="宋体" w:hAnsi="宋体" w:cs="宋体"/>
                <w:color w:val="000000"/>
                <w:sz w:val="9"/>
              </w:rPr>
              <w:t>12,853,678.58</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452428">
            <w:pPr>
              <w:snapToGrid w:val="0"/>
              <w:jc w:val="right"/>
            </w:pPr>
            <w:r>
              <w:rPr>
                <w:rFonts w:ascii="宋体" w:hAnsi="宋体" w:cs="宋体"/>
                <w:color w:val="000000"/>
                <w:sz w:val="9"/>
              </w:rPr>
              <w:t>12,853,678.58</w:t>
            </w:r>
          </w:p>
        </w:tc>
        <w:tc>
          <w:tcPr>
            <w:tcW w:w="580" w:type="dxa"/>
            <w:vAlign w:val="center"/>
          </w:tcPr>
          <w:p w:rsidR="00EA7E44" w:rsidRDefault="00EA7E44"/>
        </w:tc>
        <w:tc>
          <w:tcPr>
            <w:tcW w:w="658" w:type="dxa"/>
            <w:vAlign w:val="center"/>
          </w:tcPr>
          <w:p w:rsidR="00EA7E44" w:rsidRDefault="00452428">
            <w:pPr>
              <w:snapToGrid w:val="0"/>
              <w:jc w:val="right"/>
            </w:pPr>
            <w:r>
              <w:rPr>
                <w:rFonts w:ascii="宋体" w:hAnsi="宋体" w:cs="宋体"/>
                <w:color w:val="000000"/>
                <w:sz w:val="9"/>
              </w:rPr>
              <w:t>12,853,678.58</w:t>
            </w:r>
          </w:p>
        </w:tc>
      </w:tr>
      <w:tr w:rsidR="00EA7E44">
        <w:trPr>
          <w:trHeight w:hRule="exact" w:val="875"/>
          <w:jc w:val="center"/>
        </w:trPr>
        <w:tc>
          <w:tcPr>
            <w:tcW w:w="620" w:type="dxa"/>
            <w:vAlign w:val="center"/>
          </w:tcPr>
          <w:p w:rsidR="00EA7E44" w:rsidRDefault="00452428">
            <w:pPr>
              <w:snapToGrid w:val="0"/>
              <w:jc w:val="center"/>
            </w:pPr>
            <w:r>
              <w:rPr>
                <w:rFonts w:ascii="宋体" w:hAnsi="宋体" w:cs="宋体"/>
                <w:color w:val="000000"/>
                <w:sz w:val="9"/>
              </w:rPr>
              <w:t>706203</w:t>
            </w:r>
          </w:p>
        </w:tc>
        <w:tc>
          <w:tcPr>
            <w:tcW w:w="1520" w:type="dxa"/>
            <w:vAlign w:val="center"/>
          </w:tcPr>
          <w:p w:rsidR="00EA7E44" w:rsidRDefault="00452428">
            <w:pPr>
              <w:snapToGrid w:val="0"/>
              <w:jc w:val="center"/>
            </w:pPr>
            <w:r>
              <w:rPr>
                <w:rFonts w:ascii="宋体" w:hAnsi="宋体" w:cs="宋体"/>
                <w:color w:val="000000"/>
                <w:sz w:val="9"/>
              </w:rPr>
              <w:t>天津市第一轻工业学校</w:t>
            </w:r>
          </w:p>
        </w:tc>
        <w:tc>
          <w:tcPr>
            <w:tcW w:w="580" w:type="dxa"/>
            <w:vAlign w:val="center"/>
          </w:tcPr>
          <w:p w:rsidR="00EA7E44" w:rsidRDefault="00452428">
            <w:pPr>
              <w:snapToGrid w:val="0"/>
              <w:jc w:val="right"/>
            </w:pPr>
            <w:r>
              <w:rPr>
                <w:rFonts w:ascii="宋体" w:hAnsi="宋体" w:cs="宋体"/>
                <w:color w:val="000000"/>
                <w:sz w:val="9"/>
              </w:rPr>
              <w:t>95,103,601.94</w:t>
            </w:r>
          </w:p>
        </w:tc>
        <w:tc>
          <w:tcPr>
            <w:tcW w:w="580" w:type="dxa"/>
            <w:vAlign w:val="center"/>
          </w:tcPr>
          <w:p w:rsidR="00EA7E44" w:rsidRDefault="00452428">
            <w:pPr>
              <w:snapToGrid w:val="0"/>
              <w:jc w:val="right"/>
            </w:pPr>
            <w:r>
              <w:rPr>
                <w:rFonts w:ascii="宋体" w:hAnsi="宋体" w:cs="宋体"/>
                <w:color w:val="000000"/>
                <w:sz w:val="9"/>
              </w:rPr>
              <w:t>95,103,601.94</w:t>
            </w:r>
          </w:p>
        </w:tc>
        <w:tc>
          <w:tcPr>
            <w:tcW w:w="580" w:type="dxa"/>
            <w:vAlign w:val="center"/>
          </w:tcPr>
          <w:p w:rsidR="00EA7E44" w:rsidRDefault="00452428">
            <w:pPr>
              <w:snapToGrid w:val="0"/>
              <w:jc w:val="right"/>
            </w:pPr>
            <w:r>
              <w:rPr>
                <w:rFonts w:ascii="宋体" w:hAnsi="宋体" w:cs="宋体"/>
                <w:color w:val="000000"/>
                <w:sz w:val="9"/>
              </w:rPr>
              <w:t>86,953,450.00</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452428">
            <w:pPr>
              <w:snapToGrid w:val="0"/>
              <w:jc w:val="right"/>
            </w:pPr>
            <w:r>
              <w:rPr>
                <w:rFonts w:ascii="宋体" w:hAnsi="宋体" w:cs="宋体"/>
                <w:color w:val="000000"/>
                <w:sz w:val="9"/>
              </w:rPr>
              <w:t>8,000,000.00</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452428">
            <w:pPr>
              <w:snapToGrid w:val="0"/>
              <w:jc w:val="right"/>
            </w:pPr>
            <w:r>
              <w:rPr>
                <w:rFonts w:ascii="宋体" w:hAnsi="宋体" w:cs="宋体"/>
                <w:color w:val="000000"/>
                <w:sz w:val="9"/>
              </w:rPr>
              <w:t>150,151.94</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658" w:type="dxa"/>
            <w:vAlign w:val="center"/>
          </w:tcPr>
          <w:p w:rsidR="00EA7E44" w:rsidRDefault="00EA7E44"/>
        </w:tc>
      </w:tr>
      <w:tr w:rsidR="00EA7E44">
        <w:trPr>
          <w:trHeight w:hRule="exact" w:val="875"/>
          <w:jc w:val="center"/>
        </w:trPr>
        <w:tc>
          <w:tcPr>
            <w:tcW w:w="620" w:type="dxa"/>
            <w:vAlign w:val="center"/>
          </w:tcPr>
          <w:p w:rsidR="00EA7E44" w:rsidRDefault="00452428">
            <w:pPr>
              <w:snapToGrid w:val="0"/>
              <w:jc w:val="center"/>
            </w:pPr>
            <w:r>
              <w:rPr>
                <w:rFonts w:ascii="宋体" w:hAnsi="宋体" w:cs="宋体"/>
                <w:color w:val="000000"/>
                <w:sz w:val="9"/>
              </w:rPr>
              <w:t>706205</w:t>
            </w:r>
          </w:p>
        </w:tc>
        <w:tc>
          <w:tcPr>
            <w:tcW w:w="1520" w:type="dxa"/>
            <w:vAlign w:val="center"/>
          </w:tcPr>
          <w:p w:rsidR="00EA7E44" w:rsidRDefault="00452428">
            <w:pPr>
              <w:snapToGrid w:val="0"/>
              <w:jc w:val="center"/>
            </w:pPr>
            <w:r>
              <w:rPr>
                <w:rFonts w:ascii="宋体" w:hAnsi="宋体" w:cs="宋体"/>
                <w:color w:val="000000"/>
                <w:sz w:val="9"/>
              </w:rPr>
              <w:t>天津轻工职业技术学院</w:t>
            </w:r>
          </w:p>
        </w:tc>
        <w:tc>
          <w:tcPr>
            <w:tcW w:w="580" w:type="dxa"/>
            <w:vAlign w:val="center"/>
          </w:tcPr>
          <w:p w:rsidR="00EA7E44" w:rsidRDefault="00452428">
            <w:pPr>
              <w:snapToGrid w:val="0"/>
              <w:jc w:val="right"/>
            </w:pPr>
            <w:r>
              <w:rPr>
                <w:rFonts w:ascii="宋体" w:hAnsi="宋体" w:cs="宋体"/>
                <w:color w:val="000000"/>
                <w:sz w:val="9"/>
              </w:rPr>
              <w:t>309,478,951.54</w:t>
            </w:r>
          </w:p>
        </w:tc>
        <w:tc>
          <w:tcPr>
            <w:tcW w:w="580" w:type="dxa"/>
            <w:vAlign w:val="center"/>
          </w:tcPr>
          <w:p w:rsidR="00EA7E44" w:rsidRDefault="00452428">
            <w:pPr>
              <w:snapToGrid w:val="0"/>
              <w:jc w:val="right"/>
            </w:pPr>
            <w:r>
              <w:rPr>
                <w:rFonts w:ascii="宋体" w:hAnsi="宋体" w:cs="宋体"/>
                <w:color w:val="000000"/>
                <w:sz w:val="9"/>
              </w:rPr>
              <w:t>309,478,951.54</w:t>
            </w:r>
          </w:p>
        </w:tc>
        <w:tc>
          <w:tcPr>
            <w:tcW w:w="580" w:type="dxa"/>
            <w:vAlign w:val="center"/>
          </w:tcPr>
          <w:p w:rsidR="00EA7E44" w:rsidRDefault="00452428">
            <w:pPr>
              <w:snapToGrid w:val="0"/>
              <w:jc w:val="right"/>
            </w:pPr>
            <w:r>
              <w:rPr>
                <w:rFonts w:ascii="宋体" w:hAnsi="宋体" w:cs="宋体"/>
                <w:color w:val="000000"/>
                <w:sz w:val="9"/>
              </w:rPr>
              <w:t>201,644,387.62</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452428">
            <w:pPr>
              <w:snapToGrid w:val="0"/>
              <w:jc w:val="right"/>
            </w:pPr>
            <w:r>
              <w:rPr>
                <w:rFonts w:ascii="宋体" w:hAnsi="宋体" w:cs="宋体"/>
                <w:color w:val="000000"/>
                <w:sz w:val="9"/>
              </w:rPr>
              <w:t>89,400,000.00</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452428">
            <w:pPr>
              <w:snapToGrid w:val="0"/>
              <w:jc w:val="right"/>
            </w:pPr>
            <w:r>
              <w:rPr>
                <w:rFonts w:ascii="宋体" w:hAnsi="宋体" w:cs="宋体"/>
                <w:color w:val="000000"/>
                <w:sz w:val="9"/>
              </w:rPr>
              <w:t>18,434,563.92</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658" w:type="dxa"/>
            <w:vAlign w:val="center"/>
          </w:tcPr>
          <w:p w:rsidR="00EA7E44" w:rsidRDefault="00EA7E44"/>
        </w:tc>
      </w:tr>
      <w:tr w:rsidR="00EA7E44">
        <w:trPr>
          <w:trHeight w:hRule="exact" w:val="875"/>
          <w:jc w:val="center"/>
        </w:trPr>
        <w:tc>
          <w:tcPr>
            <w:tcW w:w="620" w:type="dxa"/>
            <w:vAlign w:val="center"/>
          </w:tcPr>
          <w:p w:rsidR="00EA7E44" w:rsidRDefault="00452428">
            <w:pPr>
              <w:snapToGrid w:val="0"/>
              <w:jc w:val="center"/>
            </w:pPr>
            <w:r>
              <w:rPr>
                <w:rFonts w:ascii="宋体" w:hAnsi="宋体" w:cs="宋体"/>
                <w:color w:val="000000"/>
                <w:sz w:val="9"/>
              </w:rPr>
              <w:t>706901</w:t>
            </w:r>
          </w:p>
        </w:tc>
        <w:tc>
          <w:tcPr>
            <w:tcW w:w="1520" w:type="dxa"/>
            <w:vAlign w:val="center"/>
          </w:tcPr>
          <w:p w:rsidR="00EA7E44" w:rsidRDefault="00452428">
            <w:pPr>
              <w:snapToGrid w:val="0"/>
              <w:jc w:val="center"/>
            </w:pPr>
            <w:r>
              <w:rPr>
                <w:rFonts w:ascii="宋体" w:hAnsi="宋体" w:cs="宋体"/>
                <w:color w:val="000000"/>
                <w:sz w:val="9"/>
              </w:rPr>
              <w:t>天津渤海轻工投资集团有限公司（本级）</w:t>
            </w:r>
          </w:p>
        </w:tc>
        <w:tc>
          <w:tcPr>
            <w:tcW w:w="580" w:type="dxa"/>
            <w:vAlign w:val="center"/>
          </w:tcPr>
          <w:p w:rsidR="00EA7E44" w:rsidRDefault="00452428">
            <w:pPr>
              <w:snapToGrid w:val="0"/>
              <w:jc w:val="right"/>
            </w:pPr>
            <w:r>
              <w:rPr>
                <w:rFonts w:ascii="宋体" w:hAnsi="宋体" w:cs="宋体"/>
                <w:color w:val="000000"/>
                <w:sz w:val="9"/>
              </w:rPr>
              <w:t>11,781,677.68</w:t>
            </w:r>
          </w:p>
        </w:tc>
        <w:tc>
          <w:tcPr>
            <w:tcW w:w="580" w:type="dxa"/>
            <w:vAlign w:val="center"/>
          </w:tcPr>
          <w:p w:rsidR="00EA7E44" w:rsidRDefault="00452428">
            <w:pPr>
              <w:snapToGrid w:val="0"/>
              <w:jc w:val="right"/>
            </w:pPr>
            <w:r>
              <w:rPr>
                <w:rFonts w:ascii="宋体" w:hAnsi="宋体" w:cs="宋体"/>
                <w:color w:val="000000"/>
                <w:sz w:val="9"/>
              </w:rPr>
              <w:t>11,781,677.68</w:t>
            </w:r>
          </w:p>
        </w:tc>
        <w:tc>
          <w:tcPr>
            <w:tcW w:w="580" w:type="dxa"/>
            <w:vAlign w:val="center"/>
          </w:tcPr>
          <w:p w:rsidR="00EA7E44" w:rsidRDefault="00452428">
            <w:pPr>
              <w:snapToGrid w:val="0"/>
              <w:jc w:val="right"/>
            </w:pPr>
            <w:r>
              <w:rPr>
                <w:rFonts w:ascii="宋体" w:hAnsi="宋体" w:cs="宋体"/>
                <w:color w:val="000000"/>
                <w:sz w:val="9"/>
              </w:rPr>
              <w:t>11,781,677.68</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658" w:type="dxa"/>
            <w:vAlign w:val="center"/>
          </w:tcPr>
          <w:p w:rsidR="00EA7E44" w:rsidRDefault="00EA7E44"/>
        </w:tc>
      </w:tr>
      <w:tr w:rsidR="00EA7E44">
        <w:trPr>
          <w:trHeight w:hRule="exact" w:val="875"/>
          <w:jc w:val="center"/>
        </w:trPr>
        <w:tc>
          <w:tcPr>
            <w:tcW w:w="620" w:type="dxa"/>
            <w:vAlign w:val="center"/>
          </w:tcPr>
          <w:p w:rsidR="00EA7E44" w:rsidRDefault="00452428">
            <w:pPr>
              <w:snapToGrid w:val="0"/>
              <w:jc w:val="center"/>
            </w:pPr>
            <w:r>
              <w:rPr>
                <w:rFonts w:ascii="宋体" w:hAnsi="宋体" w:cs="宋体"/>
                <w:color w:val="000000"/>
                <w:sz w:val="9"/>
              </w:rPr>
              <w:t>706906</w:t>
            </w:r>
          </w:p>
        </w:tc>
        <w:tc>
          <w:tcPr>
            <w:tcW w:w="1520" w:type="dxa"/>
            <w:vAlign w:val="center"/>
          </w:tcPr>
          <w:p w:rsidR="00EA7E44" w:rsidRDefault="00452428">
            <w:pPr>
              <w:snapToGrid w:val="0"/>
              <w:jc w:val="center"/>
            </w:pPr>
            <w:r>
              <w:rPr>
                <w:rFonts w:ascii="宋体" w:hAnsi="宋体" w:cs="宋体"/>
                <w:color w:val="000000"/>
                <w:sz w:val="9"/>
              </w:rPr>
              <w:t>天津市轻工信息研究所</w:t>
            </w:r>
          </w:p>
        </w:tc>
        <w:tc>
          <w:tcPr>
            <w:tcW w:w="580" w:type="dxa"/>
            <w:vAlign w:val="center"/>
          </w:tcPr>
          <w:p w:rsidR="00EA7E44" w:rsidRDefault="00452428">
            <w:pPr>
              <w:snapToGrid w:val="0"/>
              <w:jc w:val="right"/>
            </w:pPr>
            <w:r>
              <w:rPr>
                <w:rFonts w:ascii="宋体" w:hAnsi="宋体" w:cs="宋体"/>
                <w:color w:val="000000"/>
                <w:sz w:val="9"/>
              </w:rPr>
              <w:t>62,618.80</w:t>
            </w:r>
          </w:p>
        </w:tc>
        <w:tc>
          <w:tcPr>
            <w:tcW w:w="580" w:type="dxa"/>
            <w:vAlign w:val="center"/>
          </w:tcPr>
          <w:p w:rsidR="00EA7E44" w:rsidRDefault="00452428">
            <w:pPr>
              <w:snapToGrid w:val="0"/>
              <w:jc w:val="right"/>
            </w:pPr>
            <w:r>
              <w:rPr>
                <w:rFonts w:ascii="宋体" w:hAnsi="宋体" w:cs="宋体"/>
                <w:color w:val="000000"/>
                <w:sz w:val="9"/>
              </w:rPr>
              <w:t>62,618.80</w:t>
            </w:r>
          </w:p>
        </w:tc>
        <w:tc>
          <w:tcPr>
            <w:tcW w:w="580" w:type="dxa"/>
            <w:vAlign w:val="center"/>
          </w:tcPr>
          <w:p w:rsidR="00EA7E44" w:rsidRDefault="00452428">
            <w:pPr>
              <w:snapToGrid w:val="0"/>
              <w:jc w:val="right"/>
            </w:pPr>
            <w:r>
              <w:rPr>
                <w:rFonts w:ascii="宋体" w:hAnsi="宋体" w:cs="宋体"/>
                <w:color w:val="000000"/>
                <w:sz w:val="9"/>
              </w:rPr>
              <w:t>62,618.80</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658" w:type="dxa"/>
            <w:vAlign w:val="center"/>
          </w:tcPr>
          <w:p w:rsidR="00EA7E44" w:rsidRDefault="00EA7E44"/>
        </w:tc>
      </w:tr>
      <w:tr w:rsidR="00EA7E44">
        <w:trPr>
          <w:trHeight w:hRule="exact" w:val="875"/>
          <w:jc w:val="center"/>
        </w:trPr>
        <w:tc>
          <w:tcPr>
            <w:tcW w:w="620" w:type="dxa"/>
            <w:vAlign w:val="center"/>
          </w:tcPr>
          <w:p w:rsidR="00EA7E44" w:rsidRDefault="00452428">
            <w:pPr>
              <w:snapToGrid w:val="0"/>
              <w:jc w:val="center"/>
            </w:pPr>
            <w:r>
              <w:rPr>
                <w:rFonts w:ascii="宋体" w:hAnsi="宋体" w:cs="宋体"/>
                <w:color w:val="000000"/>
                <w:sz w:val="9"/>
              </w:rPr>
              <w:lastRenderedPageBreak/>
              <w:t>706909</w:t>
            </w:r>
          </w:p>
        </w:tc>
        <w:tc>
          <w:tcPr>
            <w:tcW w:w="1520" w:type="dxa"/>
            <w:vAlign w:val="center"/>
          </w:tcPr>
          <w:p w:rsidR="00EA7E44" w:rsidRDefault="00452428">
            <w:pPr>
              <w:snapToGrid w:val="0"/>
              <w:jc w:val="center"/>
            </w:pPr>
            <w:r>
              <w:rPr>
                <w:rFonts w:ascii="宋体" w:hAnsi="宋体" w:cs="宋体"/>
                <w:color w:val="000000"/>
                <w:sz w:val="9"/>
              </w:rPr>
              <w:t>天津市轻工装备研究所</w:t>
            </w:r>
          </w:p>
        </w:tc>
        <w:tc>
          <w:tcPr>
            <w:tcW w:w="580" w:type="dxa"/>
            <w:vAlign w:val="center"/>
          </w:tcPr>
          <w:p w:rsidR="00EA7E44" w:rsidRDefault="00452428">
            <w:pPr>
              <w:snapToGrid w:val="0"/>
              <w:jc w:val="right"/>
            </w:pPr>
            <w:r>
              <w:rPr>
                <w:rFonts w:ascii="宋体" w:hAnsi="宋体" w:cs="宋体"/>
                <w:color w:val="000000"/>
                <w:sz w:val="9"/>
              </w:rPr>
              <w:t>199,752.00</w:t>
            </w:r>
          </w:p>
        </w:tc>
        <w:tc>
          <w:tcPr>
            <w:tcW w:w="580" w:type="dxa"/>
            <w:vAlign w:val="center"/>
          </w:tcPr>
          <w:p w:rsidR="00EA7E44" w:rsidRDefault="00452428">
            <w:pPr>
              <w:snapToGrid w:val="0"/>
              <w:jc w:val="right"/>
            </w:pPr>
            <w:r>
              <w:rPr>
                <w:rFonts w:ascii="宋体" w:hAnsi="宋体" w:cs="宋体"/>
                <w:color w:val="000000"/>
                <w:sz w:val="9"/>
              </w:rPr>
              <w:t>199,752.00</w:t>
            </w:r>
          </w:p>
        </w:tc>
        <w:tc>
          <w:tcPr>
            <w:tcW w:w="580" w:type="dxa"/>
            <w:vAlign w:val="center"/>
          </w:tcPr>
          <w:p w:rsidR="00EA7E44" w:rsidRDefault="00452428">
            <w:pPr>
              <w:snapToGrid w:val="0"/>
              <w:jc w:val="right"/>
            </w:pPr>
            <w:r>
              <w:rPr>
                <w:rFonts w:ascii="宋体" w:hAnsi="宋体" w:cs="宋体"/>
                <w:color w:val="000000"/>
                <w:sz w:val="9"/>
              </w:rPr>
              <w:t>199,752.00</w:t>
            </w:r>
          </w:p>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580" w:type="dxa"/>
            <w:vAlign w:val="center"/>
          </w:tcPr>
          <w:p w:rsidR="00EA7E44" w:rsidRDefault="00EA7E44"/>
        </w:tc>
        <w:tc>
          <w:tcPr>
            <w:tcW w:w="658" w:type="dxa"/>
            <w:vAlign w:val="center"/>
          </w:tcPr>
          <w:p w:rsidR="00EA7E44" w:rsidRDefault="00EA7E44"/>
        </w:tc>
      </w:tr>
      <w:tr w:rsidR="00EA7E44">
        <w:trPr>
          <w:trHeight w:hRule="exact" w:val="370"/>
          <w:jc w:val="center"/>
        </w:trPr>
        <w:tc>
          <w:tcPr>
            <w:tcW w:w="13238" w:type="dxa"/>
            <w:gridSpan w:val="21"/>
            <w:tcBorders>
              <w:left w:val="single" w:sz="4" w:space="0" w:color="FFFFFF"/>
              <w:bottom w:val="single" w:sz="4" w:space="0" w:color="FFFFFF"/>
              <w:right w:val="single" w:sz="4" w:space="0" w:color="FFFFFF"/>
            </w:tcBorders>
            <w:vAlign w:val="center"/>
          </w:tcPr>
          <w:p w:rsidR="00EA7E44" w:rsidRDefault="00452428">
            <w:pPr>
              <w:snapToGrid w:val="0"/>
            </w:pPr>
            <w:r>
              <w:rPr>
                <w:rFonts w:ascii="宋体" w:hAnsi="宋体" w:cs="宋体"/>
                <w:color w:val="000000"/>
                <w:sz w:val="9"/>
              </w:rPr>
              <w:t>注：本表反映本年度取得的各项收入情况。财政专户管理资金是指教育收费；事业收入不含教育收费。</w:t>
            </w:r>
          </w:p>
        </w:tc>
      </w:tr>
    </w:tbl>
    <w:p w:rsidR="00EA7E44" w:rsidRDefault="00EA7E44">
      <w:pPr>
        <w:pStyle w:val="2"/>
        <w:spacing w:before="0" w:after="0" w:line="800" w:lineRule="exact"/>
        <w:rPr>
          <w:rFonts w:ascii="黑体" w:eastAsia="黑体" w:hAnsi="黑体"/>
          <w:b w:val="0"/>
          <w:sz w:val="30"/>
          <w:szCs w:val="30"/>
        </w:rPr>
        <w:sectPr w:rsidR="00EA7E44">
          <w:pgSz w:w="16838" w:h="11906" w:orient="landscape"/>
          <w:pgMar w:top="1440" w:right="1800" w:bottom="1440" w:left="1800" w:header="851" w:footer="992" w:gutter="0"/>
          <w:cols w:space="720"/>
          <w:docGrid w:type="lines" w:linePitch="312"/>
        </w:sectPr>
      </w:pPr>
    </w:p>
    <w:p w:rsidR="00EA7E44" w:rsidRDefault="00452428">
      <w:pPr>
        <w:pStyle w:val="2"/>
        <w:spacing w:before="0" w:after="0" w:line="800" w:lineRule="exact"/>
        <w:ind w:firstLineChars="200" w:firstLine="602"/>
        <w:rPr>
          <w:rFonts w:ascii="黑体" w:eastAsia="黑体" w:hAnsi="黑体"/>
          <w:sz w:val="30"/>
          <w:szCs w:val="30"/>
        </w:rPr>
      </w:pPr>
      <w:bookmarkStart w:id="23" w:name="_Toc1117101595"/>
      <w:r>
        <w:rPr>
          <w:rFonts w:ascii="黑体" w:eastAsia="黑体" w:hAnsi="黑体" w:hint="eastAsia"/>
          <w:sz w:val="30"/>
          <w:szCs w:val="30"/>
        </w:rPr>
        <w:lastRenderedPageBreak/>
        <w:t>四、《支出决算表》</w:t>
      </w:r>
      <w:bookmarkEnd w:id="23"/>
    </w:p>
    <w:tbl>
      <w:tblPr>
        <w:tblW w:w="0" w:type="auto"/>
        <w:jc w:val="center"/>
        <w:tblBorders>
          <w:top w:val="none" w:sz="0" w:space="0" w:color="FFFFFF"/>
          <w:left w:val="none" w:sz="0" w:space="0" w:color="FFFFFF"/>
          <w:bottom w:val="none" w:sz="0" w:space="0" w:color="FFFFFF"/>
          <w:right w:val="none" w:sz="0" w:space="0" w:color="FFFFFF"/>
          <w:insideH w:val="none" w:sz="0" w:space="0" w:color="FFFFFF"/>
          <w:insideV w:val="none" w:sz="0" w:space="0" w:color="FFFFFF"/>
        </w:tblBorders>
        <w:tblLayout w:type="fixed"/>
        <w:tblCellMar>
          <w:left w:w="80" w:type="dxa"/>
          <w:right w:w="80" w:type="dxa"/>
        </w:tblCellMar>
        <w:tblLook w:val="04A0" w:firstRow="1" w:lastRow="0" w:firstColumn="1" w:lastColumn="0" w:noHBand="0" w:noVBand="1"/>
      </w:tblPr>
      <w:tblGrid>
        <w:gridCol w:w="5619"/>
        <w:gridCol w:w="2000"/>
        <w:gridCol w:w="5619"/>
      </w:tblGrid>
      <w:tr w:rsidR="00EA7E44">
        <w:trPr>
          <w:jc w:val="center"/>
        </w:trPr>
        <w:tc>
          <w:tcPr>
            <w:tcW w:w="13238" w:type="dxa"/>
            <w:gridSpan w:val="3"/>
          </w:tcPr>
          <w:p w:rsidR="00EA7E44" w:rsidRDefault="00EA7E44">
            <w:pPr>
              <w:jc w:val="right"/>
            </w:pPr>
          </w:p>
        </w:tc>
      </w:tr>
      <w:tr w:rsidR="00EA7E44">
        <w:trPr>
          <w:jc w:val="center"/>
        </w:trPr>
        <w:tc>
          <w:tcPr>
            <w:tcW w:w="5619" w:type="dxa"/>
          </w:tcPr>
          <w:p w:rsidR="00EA7E44" w:rsidRDefault="00452428">
            <w:r>
              <w:rPr>
                <w:rFonts w:ascii="宋体" w:hAnsi="宋体" w:cs="宋体"/>
                <w:sz w:val="20"/>
              </w:rPr>
              <w:t>部门：天津渤海轻工投资集团有限公司</w:t>
            </w:r>
          </w:p>
        </w:tc>
        <w:tc>
          <w:tcPr>
            <w:tcW w:w="2000" w:type="dxa"/>
          </w:tcPr>
          <w:p w:rsidR="00EA7E44" w:rsidRDefault="00EA7E44">
            <w:pPr>
              <w:jc w:val="center"/>
            </w:pPr>
          </w:p>
        </w:tc>
        <w:tc>
          <w:tcPr>
            <w:tcW w:w="5619" w:type="dxa"/>
          </w:tcPr>
          <w:p w:rsidR="00EA7E44" w:rsidRDefault="00452428">
            <w:pPr>
              <w:jc w:val="right"/>
            </w:pPr>
            <w:r>
              <w:rPr>
                <w:rFonts w:ascii="宋体" w:hAnsi="宋体" w:cs="宋体"/>
                <w:sz w:val="20"/>
              </w:rPr>
              <w:t>单位：元</w:t>
            </w:r>
          </w:p>
        </w:tc>
      </w:tr>
    </w:tbl>
    <w:p w:rsidR="00EA7E44" w:rsidRDefault="00452428">
      <w:pPr>
        <w:snapToGrid w:val="0"/>
        <w:spacing w:line="0" w:lineRule="auto"/>
      </w:pPr>
      <w:r>
        <w:rPr>
          <w:sz w:val="8"/>
        </w:rPr>
        <w:t xml:space="preserve"> </w:t>
      </w:r>
    </w:p>
    <w:tbl>
      <w:tblPr>
        <w:tblW w:w="0" w:type="auto"/>
        <w:jc w:val="cente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80" w:type="dxa"/>
          <w:right w:w="80" w:type="dxa"/>
        </w:tblCellMar>
        <w:tblLook w:val="04A0" w:firstRow="1" w:lastRow="0" w:firstColumn="1" w:lastColumn="0" w:noHBand="0" w:noVBand="1"/>
      </w:tblPr>
      <w:tblGrid>
        <w:gridCol w:w="900"/>
        <w:gridCol w:w="4400"/>
        <w:gridCol w:w="1320"/>
        <w:gridCol w:w="1320"/>
        <w:gridCol w:w="1320"/>
        <w:gridCol w:w="1320"/>
        <w:gridCol w:w="1320"/>
        <w:gridCol w:w="1338"/>
      </w:tblGrid>
      <w:tr w:rsidR="00EA7E44">
        <w:trPr>
          <w:trHeight w:hRule="exact" w:val="496"/>
          <w:jc w:val="center"/>
        </w:trPr>
        <w:tc>
          <w:tcPr>
            <w:tcW w:w="5300" w:type="dxa"/>
            <w:gridSpan w:val="2"/>
            <w:vAlign w:val="center"/>
          </w:tcPr>
          <w:p w:rsidR="00EA7E44" w:rsidRDefault="00452428">
            <w:pPr>
              <w:snapToGrid w:val="0"/>
              <w:jc w:val="center"/>
            </w:pPr>
            <w:r>
              <w:rPr>
                <w:rFonts w:ascii="宋体" w:hAnsi="宋体" w:cs="宋体"/>
                <w:color w:val="000000"/>
                <w:sz w:val="15"/>
              </w:rPr>
              <w:t>支出功能分类科目</w:t>
            </w:r>
          </w:p>
        </w:tc>
        <w:tc>
          <w:tcPr>
            <w:tcW w:w="1320" w:type="dxa"/>
            <w:vMerge w:val="restart"/>
            <w:vAlign w:val="center"/>
          </w:tcPr>
          <w:p w:rsidR="00EA7E44" w:rsidRDefault="00452428">
            <w:pPr>
              <w:snapToGrid w:val="0"/>
              <w:jc w:val="center"/>
            </w:pPr>
            <w:r>
              <w:rPr>
                <w:rFonts w:ascii="宋体" w:hAnsi="宋体" w:cs="宋体"/>
                <w:color w:val="000000"/>
                <w:sz w:val="15"/>
              </w:rPr>
              <w:t>本年支出合计</w:t>
            </w:r>
          </w:p>
        </w:tc>
        <w:tc>
          <w:tcPr>
            <w:tcW w:w="1320" w:type="dxa"/>
            <w:vMerge w:val="restart"/>
            <w:vAlign w:val="center"/>
          </w:tcPr>
          <w:p w:rsidR="00EA7E44" w:rsidRDefault="00452428">
            <w:pPr>
              <w:snapToGrid w:val="0"/>
              <w:jc w:val="center"/>
            </w:pPr>
            <w:r>
              <w:rPr>
                <w:rFonts w:ascii="宋体" w:hAnsi="宋体" w:cs="宋体"/>
                <w:color w:val="000000"/>
                <w:sz w:val="15"/>
              </w:rPr>
              <w:t>基本支出</w:t>
            </w:r>
          </w:p>
        </w:tc>
        <w:tc>
          <w:tcPr>
            <w:tcW w:w="1320" w:type="dxa"/>
            <w:vMerge w:val="restart"/>
            <w:vAlign w:val="center"/>
          </w:tcPr>
          <w:p w:rsidR="00EA7E44" w:rsidRDefault="00452428">
            <w:pPr>
              <w:snapToGrid w:val="0"/>
              <w:jc w:val="center"/>
            </w:pPr>
            <w:r>
              <w:rPr>
                <w:rFonts w:ascii="宋体" w:hAnsi="宋体" w:cs="宋体"/>
                <w:color w:val="000000"/>
                <w:sz w:val="15"/>
              </w:rPr>
              <w:t>项目支出</w:t>
            </w:r>
          </w:p>
        </w:tc>
        <w:tc>
          <w:tcPr>
            <w:tcW w:w="1320" w:type="dxa"/>
            <w:vMerge w:val="restart"/>
            <w:vAlign w:val="center"/>
          </w:tcPr>
          <w:p w:rsidR="00EA7E44" w:rsidRDefault="00452428">
            <w:pPr>
              <w:snapToGrid w:val="0"/>
              <w:jc w:val="center"/>
            </w:pPr>
            <w:r>
              <w:rPr>
                <w:rFonts w:ascii="宋体" w:hAnsi="宋体" w:cs="宋体"/>
                <w:color w:val="000000"/>
                <w:sz w:val="15"/>
              </w:rPr>
              <w:t>上缴上级支出</w:t>
            </w:r>
          </w:p>
        </w:tc>
        <w:tc>
          <w:tcPr>
            <w:tcW w:w="1320" w:type="dxa"/>
            <w:vMerge w:val="restart"/>
            <w:vAlign w:val="center"/>
          </w:tcPr>
          <w:p w:rsidR="00EA7E44" w:rsidRDefault="00452428">
            <w:pPr>
              <w:snapToGrid w:val="0"/>
              <w:jc w:val="center"/>
            </w:pPr>
            <w:r>
              <w:rPr>
                <w:rFonts w:ascii="宋体" w:hAnsi="宋体" w:cs="宋体"/>
                <w:color w:val="000000"/>
                <w:sz w:val="15"/>
              </w:rPr>
              <w:t>经营支出</w:t>
            </w:r>
          </w:p>
        </w:tc>
        <w:tc>
          <w:tcPr>
            <w:tcW w:w="1338" w:type="dxa"/>
            <w:vMerge w:val="restart"/>
            <w:vAlign w:val="center"/>
          </w:tcPr>
          <w:p w:rsidR="00EA7E44" w:rsidRDefault="00452428">
            <w:pPr>
              <w:snapToGrid w:val="0"/>
              <w:jc w:val="center"/>
            </w:pPr>
            <w:r>
              <w:rPr>
                <w:rFonts w:ascii="宋体" w:hAnsi="宋体" w:cs="宋体"/>
                <w:color w:val="000000"/>
                <w:sz w:val="15"/>
              </w:rPr>
              <w:t>对附属单位补助支出</w:t>
            </w:r>
          </w:p>
        </w:tc>
      </w:tr>
      <w:tr w:rsidR="00EA7E44">
        <w:trPr>
          <w:trHeight w:hRule="exact" w:val="496"/>
          <w:jc w:val="center"/>
        </w:trPr>
        <w:tc>
          <w:tcPr>
            <w:tcW w:w="900" w:type="dxa"/>
            <w:vAlign w:val="center"/>
          </w:tcPr>
          <w:p w:rsidR="00EA7E44" w:rsidRDefault="00452428">
            <w:pPr>
              <w:snapToGrid w:val="0"/>
              <w:jc w:val="center"/>
            </w:pPr>
            <w:r>
              <w:rPr>
                <w:rFonts w:ascii="宋体" w:hAnsi="宋体" w:cs="宋体"/>
                <w:color w:val="000000"/>
                <w:sz w:val="15"/>
              </w:rPr>
              <w:t>科目编码</w:t>
            </w:r>
          </w:p>
        </w:tc>
        <w:tc>
          <w:tcPr>
            <w:tcW w:w="4400" w:type="dxa"/>
            <w:vAlign w:val="center"/>
          </w:tcPr>
          <w:p w:rsidR="00EA7E44" w:rsidRDefault="00452428">
            <w:pPr>
              <w:snapToGrid w:val="0"/>
              <w:jc w:val="center"/>
            </w:pPr>
            <w:r>
              <w:rPr>
                <w:rFonts w:ascii="宋体" w:hAnsi="宋体" w:cs="宋体"/>
                <w:color w:val="000000"/>
                <w:sz w:val="15"/>
              </w:rPr>
              <w:t>科目名称</w:t>
            </w:r>
          </w:p>
        </w:tc>
        <w:tc>
          <w:tcPr>
            <w:tcW w:w="1320" w:type="dxa"/>
            <w:vMerge/>
            <w:vAlign w:val="center"/>
          </w:tcPr>
          <w:p w:rsidR="00EA7E44" w:rsidRDefault="00EA7E44"/>
        </w:tc>
        <w:tc>
          <w:tcPr>
            <w:tcW w:w="1320" w:type="dxa"/>
            <w:vMerge/>
            <w:vAlign w:val="center"/>
          </w:tcPr>
          <w:p w:rsidR="00EA7E44" w:rsidRDefault="00EA7E44"/>
        </w:tc>
        <w:tc>
          <w:tcPr>
            <w:tcW w:w="1320" w:type="dxa"/>
            <w:vMerge/>
            <w:vAlign w:val="center"/>
          </w:tcPr>
          <w:p w:rsidR="00EA7E44" w:rsidRDefault="00EA7E44"/>
        </w:tc>
        <w:tc>
          <w:tcPr>
            <w:tcW w:w="1320" w:type="dxa"/>
            <w:vMerge/>
            <w:vAlign w:val="center"/>
          </w:tcPr>
          <w:p w:rsidR="00EA7E44" w:rsidRDefault="00EA7E44"/>
        </w:tc>
        <w:tc>
          <w:tcPr>
            <w:tcW w:w="1320" w:type="dxa"/>
            <w:vMerge/>
            <w:vAlign w:val="center"/>
          </w:tcPr>
          <w:p w:rsidR="00EA7E44" w:rsidRDefault="00EA7E44"/>
        </w:tc>
        <w:tc>
          <w:tcPr>
            <w:tcW w:w="1338" w:type="dxa"/>
            <w:vMerge/>
            <w:vAlign w:val="center"/>
          </w:tcPr>
          <w:p w:rsidR="00EA7E44" w:rsidRDefault="00EA7E44"/>
        </w:tc>
      </w:tr>
      <w:tr w:rsidR="00EA7E44">
        <w:trPr>
          <w:trHeight w:hRule="exact" w:val="496"/>
          <w:jc w:val="center"/>
        </w:trPr>
        <w:tc>
          <w:tcPr>
            <w:tcW w:w="5300" w:type="dxa"/>
            <w:gridSpan w:val="2"/>
            <w:vAlign w:val="center"/>
          </w:tcPr>
          <w:p w:rsidR="00EA7E44" w:rsidRDefault="00452428">
            <w:pPr>
              <w:snapToGrid w:val="0"/>
              <w:jc w:val="center"/>
            </w:pPr>
            <w:r>
              <w:rPr>
                <w:rFonts w:ascii="宋体" w:hAnsi="宋体" w:cs="宋体"/>
                <w:color w:val="000000"/>
                <w:sz w:val="15"/>
              </w:rPr>
              <w:t>合计</w:t>
            </w:r>
          </w:p>
        </w:tc>
        <w:tc>
          <w:tcPr>
            <w:tcW w:w="1320" w:type="dxa"/>
            <w:vAlign w:val="center"/>
          </w:tcPr>
          <w:p w:rsidR="00EA7E44" w:rsidRDefault="00452428">
            <w:pPr>
              <w:snapToGrid w:val="0"/>
              <w:jc w:val="right"/>
            </w:pPr>
            <w:r>
              <w:rPr>
                <w:rFonts w:ascii="宋体" w:hAnsi="宋体" w:cs="宋体"/>
                <w:color w:val="000000"/>
                <w:sz w:val="15"/>
              </w:rPr>
              <w:t>669,035,515.35</w:t>
            </w:r>
          </w:p>
        </w:tc>
        <w:tc>
          <w:tcPr>
            <w:tcW w:w="1320" w:type="dxa"/>
            <w:vAlign w:val="center"/>
          </w:tcPr>
          <w:p w:rsidR="00EA7E44" w:rsidRDefault="00452428">
            <w:pPr>
              <w:snapToGrid w:val="0"/>
              <w:jc w:val="right"/>
            </w:pPr>
            <w:r>
              <w:rPr>
                <w:rFonts w:ascii="宋体" w:hAnsi="宋体" w:cs="宋体"/>
                <w:color w:val="000000"/>
                <w:sz w:val="15"/>
              </w:rPr>
              <w:t>569,355,449.92</w:t>
            </w:r>
          </w:p>
        </w:tc>
        <w:tc>
          <w:tcPr>
            <w:tcW w:w="1320" w:type="dxa"/>
            <w:vAlign w:val="center"/>
          </w:tcPr>
          <w:p w:rsidR="00EA7E44" w:rsidRDefault="00452428">
            <w:pPr>
              <w:snapToGrid w:val="0"/>
              <w:jc w:val="right"/>
            </w:pPr>
            <w:r>
              <w:rPr>
                <w:rFonts w:ascii="宋体" w:hAnsi="宋体" w:cs="宋体"/>
                <w:color w:val="000000"/>
                <w:sz w:val="15"/>
              </w:rPr>
              <w:t>99,680,065.43</w:t>
            </w:r>
          </w:p>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205</w:t>
            </w:r>
          </w:p>
        </w:tc>
        <w:tc>
          <w:tcPr>
            <w:tcW w:w="4400" w:type="dxa"/>
            <w:vAlign w:val="center"/>
          </w:tcPr>
          <w:p w:rsidR="00EA7E44" w:rsidRDefault="00452428">
            <w:pPr>
              <w:snapToGrid w:val="0"/>
            </w:pPr>
            <w:r>
              <w:rPr>
                <w:rFonts w:ascii="宋体" w:hAnsi="宋体" w:cs="宋体"/>
                <w:color w:val="000000"/>
                <w:sz w:val="15"/>
              </w:rPr>
              <w:t>教育支出</w:t>
            </w:r>
          </w:p>
        </w:tc>
        <w:tc>
          <w:tcPr>
            <w:tcW w:w="1320" w:type="dxa"/>
            <w:vAlign w:val="center"/>
          </w:tcPr>
          <w:p w:rsidR="00EA7E44" w:rsidRDefault="00452428">
            <w:pPr>
              <w:snapToGrid w:val="0"/>
              <w:jc w:val="right"/>
            </w:pPr>
            <w:r>
              <w:rPr>
                <w:rFonts w:ascii="宋体" w:hAnsi="宋体" w:cs="宋体"/>
                <w:color w:val="000000"/>
                <w:sz w:val="15"/>
              </w:rPr>
              <w:t>622,999,466.87</w:t>
            </w:r>
          </w:p>
        </w:tc>
        <w:tc>
          <w:tcPr>
            <w:tcW w:w="1320" w:type="dxa"/>
            <w:vAlign w:val="center"/>
          </w:tcPr>
          <w:p w:rsidR="00EA7E44" w:rsidRDefault="00452428">
            <w:pPr>
              <w:snapToGrid w:val="0"/>
              <w:jc w:val="right"/>
            </w:pPr>
            <w:r>
              <w:rPr>
                <w:rFonts w:ascii="宋体" w:hAnsi="宋体" w:cs="宋体"/>
                <w:color w:val="000000"/>
                <w:sz w:val="15"/>
              </w:rPr>
              <w:t>524,751,900.44</w:t>
            </w:r>
          </w:p>
        </w:tc>
        <w:tc>
          <w:tcPr>
            <w:tcW w:w="1320" w:type="dxa"/>
            <w:vAlign w:val="center"/>
          </w:tcPr>
          <w:p w:rsidR="00EA7E44" w:rsidRDefault="00452428">
            <w:pPr>
              <w:snapToGrid w:val="0"/>
              <w:jc w:val="right"/>
            </w:pPr>
            <w:r>
              <w:rPr>
                <w:rFonts w:ascii="宋体" w:hAnsi="宋体" w:cs="宋体"/>
                <w:color w:val="000000"/>
                <w:sz w:val="15"/>
              </w:rPr>
              <w:t>98,247,566.43</w:t>
            </w:r>
          </w:p>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20503</w:t>
            </w:r>
          </w:p>
        </w:tc>
        <w:tc>
          <w:tcPr>
            <w:tcW w:w="4400" w:type="dxa"/>
            <w:vAlign w:val="center"/>
          </w:tcPr>
          <w:p w:rsidR="00EA7E44" w:rsidRDefault="00452428">
            <w:pPr>
              <w:snapToGrid w:val="0"/>
            </w:pPr>
            <w:r>
              <w:rPr>
                <w:rFonts w:ascii="宋体" w:hAnsi="宋体" w:cs="宋体"/>
                <w:color w:val="000000"/>
                <w:sz w:val="15"/>
              </w:rPr>
              <w:t>职业教育</w:t>
            </w:r>
          </w:p>
        </w:tc>
        <w:tc>
          <w:tcPr>
            <w:tcW w:w="1320" w:type="dxa"/>
            <w:vAlign w:val="center"/>
          </w:tcPr>
          <w:p w:rsidR="00EA7E44" w:rsidRDefault="00452428">
            <w:pPr>
              <w:snapToGrid w:val="0"/>
              <w:jc w:val="right"/>
            </w:pPr>
            <w:r>
              <w:rPr>
                <w:rFonts w:ascii="宋体" w:hAnsi="宋体" w:cs="宋体"/>
                <w:color w:val="000000"/>
                <w:sz w:val="15"/>
              </w:rPr>
              <w:t>622,999,466.87</w:t>
            </w:r>
          </w:p>
        </w:tc>
        <w:tc>
          <w:tcPr>
            <w:tcW w:w="1320" w:type="dxa"/>
            <w:vAlign w:val="center"/>
          </w:tcPr>
          <w:p w:rsidR="00EA7E44" w:rsidRDefault="00452428">
            <w:pPr>
              <w:snapToGrid w:val="0"/>
              <w:jc w:val="right"/>
            </w:pPr>
            <w:r>
              <w:rPr>
                <w:rFonts w:ascii="宋体" w:hAnsi="宋体" w:cs="宋体"/>
                <w:color w:val="000000"/>
                <w:sz w:val="15"/>
              </w:rPr>
              <w:t>524,751,900.44</w:t>
            </w:r>
          </w:p>
        </w:tc>
        <w:tc>
          <w:tcPr>
            <w:tcW w:w="1320" w:type="dxa"/>
            <w:vAlign w:val="center"/>
          </w:tcPr>
          <w:p w:rsidR="00EA7E44" w:rsidRDefault="00452428">
            <w:pPr>
              <w:snapToGrid w:val="0"/>
              <w:jc w:val="right"/>
            </w:pPr>
            <w:r>
              <w:rPr>
                <w:rFonts w:ascii="宋体" w:hAnsi="宋体" w:cs="宋体"/>
                <w:color w:val="000000"/>
                <w:sz w:val="15"/>
              </w:rPr>
              <w:t>98,247,566.43</w:t>
            </w:r>
          </w:p>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2050302</w:t>
            </w:r>
          </w:p>
        </w:tc>
        <w:tc>
          <w:tcPr>
            <w:tcW w:w="4400" w:type="dxa"/>
            <w:vAlign w:val="center"/>
          </w:tcPr>
          <w:p w:rsidR="00EA7E44" w:rsidRDefault="00452428">
            <w:pPr>
              <w:snapToGrid w:val="0"/>
            </w:pPr>
            <w:r>
              <w:rPr>
                <w:rFonts w:ascii="宋体" w:hAnsi="宋体" w:cs="宋体"/>
                <w:color w:val="000000"/>
                <w:sz w:val="15"/>
              </w:rPr>
              <w:t>中等职业教育</w:t>
            </w:r>
          </w:p>
        </w:tc>
        <w:tc>
          <w:tcPr>
            <w:tcW w:w="1320" w:type="dxa"/>
            <w:vAlign w:val="center"/>
          </w:tcPr>
          <w:p w:rsidR="00EA7E44" w:rsidRDefault="00452428">
            <w:pPr>
              <w:snapToGrid w:val="0"/>
              <w:jc w:val="right"/>
            </w:pPr>
            <w:r>
              <w:rPr>
                <w:rFonts w:ascii="宋体" w:hAnsi="宋体" w:cs="宋体"/>
                <w:color w:val="000000"/>
                <w:sz w:val="15"/>
              </w:rPr>
              <w:t>85,247,601.94</w:t>
            </w:r>
          </w:p>
        </w:tc>
        <w:tc>
          <w:tcPr>
            <w:tcW w:w="1320" w:type="dxa"/>
            <w:vAlign w:val="center"/>
          </w:tcPr>
          <w:p w:rsidR="00EA7E44" w:rsidRDefault="00452428">
            <w:pPr>
              <w:snapToGrid w:val="0"/>
              <w:jc w:val="right"/>
            </w:pPr>
            <w:r>
              <w:rPr>
                <w:rFonts w:ascii="宋体" w:hAnsi="宋体" w:cs="宋体"/>
                <w:color w:val="000000"/>
                <w:sz w:val="15"/>
              </w:rPr>
              <w:t>71,192,151.94</w:t>
            </w:r>
          </w:p>
        </w:tc>
        <w:tc>
          <w:tcPr>
            <w:tcW w:w="1320" w:type="dxa"/>
            <w:vAlign w:val="center"/>
          </w:tcPr>
          <w:p w:rsidR="00EA7E44" w:rsidRDefault="00452428">
            <w:pPr>
              <w:snapToGrid w:val="0"/>
              <w:jc w:val="right"/>
            </w:pPr>
            <w:r>
              <w:rPr>
                <w:rFonts w:ascii="宋体" w:hAnsi="宋体" w:cs="宋体"/>
                <w:color w:val="000000"/>
                <w:sz w:val="15"/>
              </w:rPr>
              <w:t>14,055,450.00</w:t>
            </w:r>
          </w:p>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2050305</w:t>
            </w:r>
          </w:p>
        </w:tc>
        <w:tc>
          <w:tcPr>
            <w:tcW w:w="4400" w:type="dxa"/>
            <w:vAlign w:val="center"/>
          </w:tcPr>
          <w:p w:rsidR="00EA7E44" w:rsidRDefault="00452428">
            <w:pPr>
              <w:snapToGrid w:val="0"/>
            </w:pPr>
            <w:r>
              <w:rPr>
                <w:rFonts w:ascii="宋体" w:hAnsi="宋体" w:cs="宋体"/>
                <w:color w:val="000000"/>
                <w:sz w:val="15"/>
              </w:rPr>
              <w:t>高等职业教育</w:t>
            </w:r>
          </w:p>
        </w:tc>
        <w:tc>
          <w:tcPr>
            <w:tcW w:w="1320" w:type="dxa"/>
            <w:vAlign w:val="center"/>
          </w:tcPr>
          <w:p w:rsidR="00EA7E44" w:rsidRDefault="00452428">
            <w:pPr>
              <w:snapToGrid w:val="0"/>
              <w:jc w:val="right"/>
            </w:pPr>
            <w:r>
              <w:rPr>
                <w:rFonts w:ascii="宋体" w:hAnsi="宋体" w:cs="宋体"/>
                <w:color w:val="000000"/>
                <w:sz w:val="15"/>
              </w:rPr>
              <w:t>537,751,864.93</w:t>
            </w:r>
          </w:p>
        </w:tc>
        <w:tc>
          <w:tcPr>
            <w:tcW w:w="1320" w:type="dxa"/>
            <w:vAlign w:val="center"/>
          </w:tcPr>
          <w:p w:rsidR="00EA7E44" w:rsidRDefault="00452428">
            <w:pPr>
              <w:snapToGrid w:val="0"/>
              <w:jc w:val="right"/>
            </w:pPr>
            <w:r>
              <w:rPr>
                <w:rFonts w:ascii="宋体" w:hAnsi="宋体" w:cs="宋体"/>
                <w:color w:val="000000"/>
                <w:sz w:val="15"/>
              </w:rPr>
              <w:t>453,559,748.50</w:t>
            </w:r>
          </w:p>
        </w:tc>
        <w:tc>
          <w:tcPr>
            <w:tcW w:w="1320" w:type="dxa"/>
            <w:vAlign w:val="center"/>
          </w:tcPr>
          <w:p w:rsidR="00EA7E44" w:rsidRDefault="00452428">
            <w:pPr>
              <w:snapToGrid w:val="0"/>
              <w:jc w:val="right"/>
            </w:pPr>
            <w:r>
              <w:rPr>
                <w:rFonts w:ascii="宋体" w:hAnsi="宋体" w:cs="宋体"/>
                <w:color w:val="000000"/>
                <w:sz w:val="15"/>
              </w:rPr>
              <w:t>84,192,116.43</w:t>
            </w:r>
          </w:p>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206</w:t>
            </w:r>
          </w:p>
        </w:tc>
        <w:tc>
          <w:tcPr>
            <w:tcW w:w="4400" w:type="dxa"/>
            <w:vAlign w:val="center"/>
          </w:tcPr>
          <w:p w:rsidR="00EA7E44" w:rsidRDefault="00452428">
            <w:pPr>
              <w:snapToGrid w:val="0"/>
            </w:pPr>
            <w:r>
              <w:rPr>
                <w:rFonts w:ascii="宋体" w:hAnsi="宋体" w:cs="宋体"/>
                <w:color w:val="000000"/>
                <w:sz w:val="15"/>
              </w:rPr>
              <w:t>科学技术支出</w:t>
            </w:r>
          </w:p>
        </w:tc>
        <w:tc>
          <w:tcPr>
            <w:tcW w:w="1320" w:type="dxa"/>
            <w:vAlign w:val="center"/>
          </w:tcPr>
          <w:p w:rsidR="00EA7E44" w:rsidRDefault="00452428">
            <w:pPr>
              <w:snapToGrid w:val="0"/>
              <w:jc w:val="right"/>
            </w:pPr>
            <w:r>
              <w:rPr>
                <w:rFonts w:ascii="宋体" w:hAnsi="宋体" w:cs="宋体"/>
                <w:color w:val="000000"/>
                <w:sz w:val="15"/>
              </w:rPr>
              <w:t>262,370.80</w:t>
            </w:r>
          </w:p>
        </w:tc>
        <w:tc>
          <w:tcPr>
            <w:tcW w:w="1320" w:type="dxa"/>
            <w:vAlign w:val="center"/>
          </w:tcPr>
          <w:p w:rsidR="00EA7E44" w:rsidRDefault="00452428">
            <w:pPr>
              <w:snapToGrid w:val="0"/>
              <w:jc w:val="right"/>
            </w:pPr>
            <w:r>
              <w:rPr>
                <w:rFonts w:ascii="宋体" w:hAnsi="宋体" w:cs="宋体"/>
                <w:color w:val="000000"/>
                <w:sz w:val="15"/>
              </w:rPr>
              <w:t>262,370.80</w:t>
            </w:r>
          </w:p>
        </w:tc>
        <w:tc>
          <w:tcPr>
            <w:tcW w:w="1320" w:type="dxa"/>
            <w:vAlign w:val="center"/>
          </w:tcPr>
          <w:p w:rsidR="00EA7E44" w:rsidRDefault="00EA7E44"/>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20699</w:t>
            </w:r>
          </w:p>
        </w:tc>
        <w:tc>
          <w:tcPr>
            <w:tcW w:w="4400" w:type="dxa"/>
            <w:vAlign w:val="center"/>
          </w:tcPr>
          <w:p w:rsidR="00EA7E44" w:rsidRDefault="00452428">
            <w:pPr>
              <w:snapToGrid w:val="0"/>
            </w:pPr>
            <w:r>
              <w:rPr>
                <w:rFonts w:ascii="宋体" w:hAnsi="宋体" w:cs="宋体"/>
                <w:color w:val="000000"/>
                <w:sz w:val="15"/>
              </w:rPr>
              <w:t>其他科学技术支出</w:t>
            </w:r>
          </w:p>
        </w:tc>
        <w:tc>
          <w:tcPr>
            <w:tcW w:w="1320" w:type="dxa"/>
            <w:vAlign w:val="center"/>
          </w:tcPr>
          <w:p w:rsidR="00EA7E44" w:rsidRDefault="00452428">
            <w:pPr>
              <w:snapToGrid w:val="0"/>
              <w:jc w:val="right"/>
            </w:pPr>
            <w:r>
              <w:rPr>
                <w:rFonts w:ascii="宋体" w:hAnsi="宋体" w:cs="宋体"/>
                <w:color w:val="000000"/>
                <w:sz w:val="15"/>
              </w:rPr>
              <w:t>262,370.80</w:t>
            </w:r>
          </w:p>
        </w:tc>
        <w:tc>
          <w:tcPr>
            <w:tcW w:w="1320" w:type="dxa"/>
            <w:vAlign w:val="center"/>
          </w:tcPr>
          <w:p w:rsidR="00EA7E44" w:rsidRDefault="00452428">
            <w:pPr>
              <w:snapToGrid w:val="0"/>
              <w:jc w:val="right"/>
            </w:pPr>
            <w:r>
              <w:rPr>
                <w:rFonts w:ascii="宋体" w:hAnsi="宋体" w:cs="宋体"/>
                <w:color w:val="000000"/>
                <w:sz w:val="15"/>
              </w:rPr>
              <w:t>262,370.80</w:t>
            </w:r>
          </w:p>
        </w:tc>
        <w:tc>
          <w:tcPr>
            <w:tcW w:w="1320" w:type="dxa"/>
            <w:vAlign w:val="center"/>
          </w:tcPr>
          <w:p w:rsidR="00EA7E44" w:rsidRDefault="00EA7E44"/>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2069903</w:t>
            </w:r>
          </w:p>
        </w:tc>
        <w:tc>
          <w:tcPr>
            <w:tcW w:w="4400" w:type="dxa"/>
            <w:vAlign w:val="center"/>
          </w:tcPr>
          <w:p w:rsidR="00EA7E44" w:rsidRDefault="00452428">
            <w:pPr>
              <w:snapToGrid w:val="0"/>
            </w:pPr>
            <w:r>
              <w:rPr>
                <w:rFonts w:ascii="宋体" w:hAnsi="宋体" w:cs="宋体"/>
                <w:color w:val="000000"/>
                <w:sz w:val="15"/>
              </w:rPr>
              <w:t>转制科研机构</w:t>
            </w:r>
          </w:p>
        </w:tc>
        <w:tc>
          <w:tcPr>
            <w:tcW w:w="1320" w:type="dxa"/>
            <w:vAlign w:val="center"/>
          </w:tcPr>
          <w:p w:rsidR="00EA7E44" w:rsidRDefault="00452428">
            <w:pPr>
              <w:snapToGrid w:val="0"/>
              <w:jc w:val="right"/>
            </w:pPr>
            <w:r>
              <w:rPr>
                <w:rFonts w:ascii="宋体" w:hAnsi="宋体" w:cs="宋体"/>
                <w:color w:val="000000"/>
                <w:sz w:val="15"/>
              </w:rPr>
              <w:t>262,370.80</w:t>
            </w:r>
          </w:p>
        </w:tc>
        <w:tc>
          <w:tcPr>
            <w:tcW w:w="1320" w:type="dxa"/>
            <w:vAlign w:val="center"/>
          </w:tcPr>
          <w:p w:rsidR="00EA7E44" w:rsidRDefault="00452428">
            <w:pPr>
              <w:snapToGrid w:val="0"/>
              <w:jc w:val="right"/>
            </w:pPr>
            <w:r>
              <w:rPr>
                <w:rFonts w:ascii="宋体" w:hAnsi="宋体" w:cs="宋体"/>
                <w:color w:val="000000"/>
                <w:sz w:val="15"/>
              </w:rPr>
              <w:t>262,370.80</w:t>
            </w:r>
          </w:p>
        </w:tc>
        <w:tc>
          <w:tcPr>
            <w:tcW w:w="1320" w:type="dxa"/>
            <w:vAlign w:val="center"/>
          </w:tcPr>
          <w:p w:rsidR="00EA7E44" w:rsidRDefault="00EA7E44"/>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208</w:t>
            </w:r>
          </w:p>
        </w:tc>
        <w:tc>
          <w:tcPr>
            <w:tcW w:w="4400" w:type="dxa"/>
            <w:vAlign w:val="center"/>
          </w:tcPr>
          <w:p w:rsidR="00EA7E44" w:rsidRDefault="00452428">
            <w:pPr>
              <w:snapToGrid w:val="0"/>
            </w:pPr>
            <w:r>
              <w:rPr>
                <w:rFonts w:ascii="宋体" w:hAnsi="宋体" w:cs="宋体"/>
                <w:color w:val="000000"/>
                <w:sz w:val="15"/>
              </w:rPr>
              <w:t>社会保障和就业支出</w:t>
            </w:r>
          </w:p>
        </w:tc>
        <w:tc>
          <w:tcPr>
            <w:tcW w:w="1320" w:type="dxa"/>
            <w:vAlign w:val="center"/>
          </w:tcPr>
          <w:p w:rsidR="00EA7E44" w:rsidRDefault="00452428">
            <w:pPr>
              <w:snapToGrid w:val="0"/>
              <w:jc w:val="right"/>
            </w:pPr>
            <w:r>
              <w:rPr>
                <w:rFonts w:ascii="宋体" w:hAnsi="宋体" w:cs="宋体"/>
                <w:color w:val="000000"/>
                <w:sz w:val="15"/>
              </w:rPr>
              <w:t>24,320,977.68</w:t>
            </w:r>
          </w:p>
        </w:tc>
        <w:tc>
          <w:tcPr>
            <w:tcW w:w="1320" w:type="dxa"/>
            <w:vAlign w:val="center"/>
          </w:tcPr>
          <w:p w:rsidR="00EA7E44" w:rsidRDefault="00452428">
            <w:pPr>
              <w:snapToGrid w:val="0"/>
              <w:jc w:val="right"/>
            </w:pPr>
            <w:r>
              <w:rPr>
                <w:rFonts w:ascii="宋体" w:hAnsi="宋体" w:cs="宋体"/>
                <w:color w:val="000000"/>
                <w:sz w:val="15"/>
              </w:rPr>
              <w:t>22,888,478.68</w:t>
            </w:r>
          </w:p>
        </w:tc>
        <w:tc>
          <w:tcPr>
            <w:tcW w:w="1320" w:type="dxa"/>
            <w:vAlign w:val="center"/>
          </w:tcPr>
          <w:p w:rsidR="00EA7E44" w:rsidRDefault="00452428">
            <w:pPr>
              <w:snapToGrid w:val="0"/>
              <w:jc w:val="right"/>
            </w:pPr>
            <w:r>
              <w:rPr>
                <w:rFonts w:ascii="宋体" w:hAnsi="宋体" w:cs="宋体"/>
                <w:color w:val="000000"/>
                <w:sz w:val="15"/>
              </w:rPr>
              <w:t>1,432,499.00</w:t>
            </w:r>
          </w:p>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20805</w:t>
            </w:r>
          </w:p>
        </w:tc>
        <w:tc>
          <w:tcPr>
            <w:tcW w:w="4400" w:type="dxa"/>
            <w:vAlign w:val="center"/>
          </w:tcPr>
          <w:p w:rsidR="00EA7E44" w:rsidRDefault="00452428">
            <w:pPr>
              <w:snapToGrid w:val="0"/>
            </w:pPr>
            <w:r>
              <w:rPr>
                <w:rFonts w:ascii="宋体" w:hAnsi="宋体" w:cs="宋体"/>
                <w:color w:val="000000"/>
                <w:sz w:val="15"/>
              </w:rPr>
              <w:t>行政事业单位养老支出</w:t>
            </w:r>
          </w:p>
        </w:tc>
        <w:tc>
          <w:tcPr>
            <w:tcW w:w="1320" w:type="dxa"/>
            <w:vAlign w:val="center"/>
          </w:tcPr>
          <w:p w:rsidR="00EA7E44" w:rsidRDefault="00452428">
            <w:pPr>
              <w:snapToGrid w:val="0"/>
              <w:jc w:val="right"/>
            </w:pPr>
            <w:r>
              <w:rPr>
                <w:rFonts w:ascii="宋体" w:hAnsi="宋体" w:cs="宋体"/>
                <w:color w:val="000000"/>
                <w:sz w:val="15"/>
              </w:rPr>
              <w:t>24,320,977.68</w:t>
            </w:r>
          </w:p>
        </w:tc>
        <w:tc>
          <w:tcPr>
            <w:tcW w:w="1320" w:type="dxa"/>
            <w:vAlign w:val="center"/>
          </w:tcPr>
          <w:p w:rsidR="00EA7E44" w:rsidRDefault="00452428">
            <w:pPr>
              <w:snapToGrid w:val="0"/>
              <w:jc w:val="right"/>
            </w:pPr>
            <w:r>
              <w:rPr>
                <w:rFonts w:ascii="宋体" w:hAnsi="宋体" w:cs="宋体"/>
                <w:color w:val="000000"/>
                <w:sz w:val="15"/>
              </w:rPr>
              <w:t>22,888,478.68</w:t>
            </w:r>
          </w:p>
        </w:tc>
        <w:tc>
          <w:tcPr>
            <w:tcW w:w="1320" w:type="dxa"/>
            <w:vAlign w:val="center"/>
          </w:tcPr>
          <w:p w:rsidR="00EA7E44" w:rsidRDefault="00452428">
            <w:pPr>
              <w:snapToGrid w:val="0"/>
              <w:jc w:val="right"/>
            </w:pPr>
            <w:r>
              <w:rPr>
                <w:rFonts w:ascii="宋体" w:hAnsi="宋体" w:cs="宋体"/>
                <w:color w:val="000000"/>
                <w:sz w:val="15"/>
              </w:rPr>
              <w:t>1,432,499.00</w:t>
            </w:r>
          </w:p>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2080501</w:t>
            </w:r>
          </w:p>
        </w:tc>
        <w:tc>
          <w:tcPr>
            <w:tcW w:w="4400" w:type="dxa"/>
            <w:vAlign w:val="center"/>
          </w:tcPr>
          <w:p w:rsidR="00EA7E44" w:rsidRDefault="00452428">
            <w:pPr>
              <w:snapToGrid w:val="0"/>
            </w:pPr>
            <w:r>
              <w:rPr>
                <w:rFonts w:ascii="宋体" w:hAnsi="宋体" w:cs="宋体"/>
                <w:color w:val="000000"/>
                <w:sz w:val="15"/>
              </w:rPr>
              <w:t>行政单位离退休</w:t>
            </w:r>
          </w:p>
        </w:tc>
        <w:tc>
          <w:tcPr>
            <w:tcW w:w="1320" w:type="dxa"/>
            <w:vAlign w:val="center"/>
          </w:tcPr>
          <w:p w:rsidR="00EA7E44" w:rsidRDefault="00452428">
            <w:pPr>
              <w:snapToGrid w:val="0"/>
              <w:jc w:val="right"/>
            </w:pPr>
            <w:r>
              <w:rPr>
                <w:rFonts w:ascii="宋体" w:hAnsi="宋体" w:cs="宋体"/>
                <w:color w:val="000000"/>
                <w:sz w:val="15"/>
              </w:rPr>
              <w:t>3,639,977.68</w:t>
            </w:r>
          </w:p>
        </w:tc>
        <w:tc>
          <w:tcPr>
            <w:tcW w:w="1320" w:type="dxa"/>
            <w:vAlign w:val="center"/>
          </w:tcPr>
          <w:p w:rsidR="00EA7E44" w:rsidRDefault="00452428">
            <w:pPr>
              <w:snapToGrid w:val="0"/>
              <w:jc w:val="right"/>
            </w:pPr>
            <w:r>
              <w:rPr>
                <w:rFonts w:ascii="宋体" w:hAnsi="宋体" w:cs="宋体"/>
                <w:color w:val="000000"/>
                <w:sz w:val="15"/>
              </w:rPr>
              <w:t>2,207,478.68</w:t>
            </w:r>
          </w:p>
        </w:tc>
        <w:tc>
          <w:tcPr>
            <w:tcW w:w="1320" w:type="dxa"/>
            <w:vAlign w:val="center"/>
          </w:tcPr>
          <w:p w:rsidR="00EA7E44" w:rsidRDefault="00452428">
            <w:pPr>
              <w:snapToGrid w:val="0"/>
              <w:jc w:val="right"/>
            </w:pPr>
            <w:r>
              <w:rPr>
                <w:rFonts w:ascii="宋体" w:hAnsi="宋体" w:cs="宋体"/>
                <w:color w:val="000000"/>
                <w:sz w:val="15"/>
              </w:rPr>
              <w:t>1,432,499.00</w:t>
            </w:r>
          </w:p>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2080505</w:t>
            </w:r>
          </w:p>
        </w:tc>
        <w:tc>
          <w:tcPr>
            <w:tcW w:w="4400" w:type="dxa"/>
            <w:vAlign w:val="center"/>
          </w:tcPr>
          <w:p w:rsidR="00EA7E44" w:rsidRDefault="00452428">
            <w:pPr>
              <w:snapToGrid w:val="0"/>
            </w:pPr>
            <w:r>
              <w:rPr>
                <w:rFonts w:ascii="宋体" w:hAnsi="宋体" w:cs="宋体"/>
                <w:color w:val="000000"/>
                <w:sz w:val="15"/>
              </w:rPr>
              <w:t>机关事业单位基本养老保险缴费支出</w:t>
            </w:r>
          </w:p>
        </w:tc>
        <w:tc>
          <w:tcPr>
            <w:tcW w:w="1320" w:type="dxa"/>
            <w:vAlign w:val="center"/>
          </w:tcPr>
          <w:p w:rsidR="00EA7E44" w:rsidRDefault="00452428">
            <w:pPr>
              <w:snapToGrid w:val="0"/>
              <w:jc w:val="right"/>
            </w:pPr>
            <w:r>
              <w:rPr>
                <w:rFonts w:ascii="宋体" w:hAnsi="宋体" w:cs="宋体"/>
                <w:color w:val="000000"/>
                <w:sz w:val="15"/>
              </w:rPr>
              <w:t>13,787,000.00</w:t>
            </w:r>
          </w:p>
        </w:tc>
        <w:tc>
          <w:tcPr>
            <w:tcW w:w="1320" w:type="dxa"/>
            <w:vAlign w:val="center"/>
          </w:tcPr>
          <w:p w:rsidR="00EA7E44" w:rsidRDefault="00452428">
            <w:pPr>
              <w:snapToGrid w:val="0"/>
              <w:jc w:val="right"/>
            </w:pPr>
            <w:r>
              <w:rPr>
                <w:rFonts w:ascii="宋体" w:hAnsi="宋体" w:cs="宋体"/>
                <w:color w:val="000000"/>
                <w:sz w:val="15"/>
              </w:rPr>
              <w:t>13,787,000.00</w:t>
            </w:r>
          </w:p>
        </w:tc>
        <w:tc>
          <w:tcPr>
            <w:tcW w:w="1320" w:type="dxa"/>
            <w:vAlign w:val="center"/>
          </w:tcPr>
          <w:p w:rsidR="00EA7E44" w:rsidRDefault="00EA7E44"/>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2080506</w:t>
            </w:r>
          </w:p>
        </w:tc>
        <w:tc>
          <w:tcPr>
            <w:tcW w:w="4400" w:type="dxa"/>
            <w:vAlign w:val="center"/>
          </w:tcPr>
          <w:p w:rsidR="00EA7E44" w:rsidRDefault="00452428">
            <w:pPr>
              <w:snapToGrid w:val="0"/>
            </w:pPr>
            <w:r>
              <w:rPr>
                <w:rFonts w:ascii="宋体" w:hAnsi="宋体" w:cs="宋体"/>
                <w:color w:val="000000"/>
                <w:sz w:val="15"/>
              </w:rPr>
              <w:t>机关事业单位职业年金缴费支出</w:t>
            </w:r>
          </w:p>
        </w:tc>
        <w:tc>
          <w:tcPr>
            <w:tcW w:w="1320" w:type="dxa"/>
            <w:vAlign w:val="center"/>
          </w:tcPr>
          <w:p w:rsidR="00EA7E44" w:rsidRDefault="00452428">
            <w:pPr>
              <w:snapToGrid w:val="0"/>
              <w:jc w:val="right"/>
            </w:pPr>
            <w:r>
              <w:rPr>
                <w:rFonts w:ascii="宋体" w:hAnsi="宋体" w:cs="宋体"/>
                <w:color w:val="000000"/>
                <w:sz w:val="15"/>
              </w:rPr>
              <w:t>6,894,000.00</w:t>
            </w:r>
          </w:p>
        </w:tc>
        <w:tc>
          <w:tcPr>
            <w:tcW w:w="1320" w:type="dxa"/>
            <w:vAlign w:val="center"/>
          </w:tcPr>
          <w:p w:rsidR="00EA7E44" w:rsidRDefault="00452428">
            <w:pPr>
              <w:snapToGrid w:val="0"/>
              <w:jc w:val="right"/>
            </w:pPr>
            <w:r>
              <w:rPr>
                <w:rFonts w:ascii="宋体" w:hAnsi="宋体" w:cs="宋体"/>
                <w:color w:val="000000"/>
                <w:sz w:val="15"/>
              </w:rPr>
              <w:t>6,894,000.00</w:t>
            </w:r>
          </w:p>
        </w:tc>
        <w:tc>
          <w:tcPr>
            <w:tcW w:w="1320" w:type="dxa"/>
            <w:vAlign w:val="center"/>
          </w:tcPr>
          <w:p w:rsidR="00EA7E44" w:rsidRDefault="00EA7E44"/>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lastRenderedPageBreak/>
              <w:t>210</w:t>
            </w:r>
          </w:p>
        </w:tc>
        <w:tc>
          <w:tcPr>
            <w:tcW w:w="4400" w:type="dxa"/>
            <w:vAlign w:val="center"/>
          </w:tcPr>
          <w:p w:rsidR="00EA7E44" w:rsidRDefault="00452428">
            <w:pPr>
              <w:snapToGrid w:val="0"/>
            </w:pPr>
            <w:r>
              <w:rPr>
                <w:rFonts w:ascii="宋体" w:hAnsi="宋体" w:cs="宋体"/>
                <w:color w:val="000000"/>
                <w:sz w:val="15"/>
              </w:rPr>
              <w:t>卫生健康支出</w:t>
            </w:r>
          </w:p>
        </w:tc>
        <w:tc>
          <w:tcPr>
            <w:tcW w:w="1320" w:type="dxa"/>
            <w:vAlign w:val="center"/>
          </w:tcPr>
          <w:p w:rsidR="00EA7E44" w:rsidRDefault="00452428">
            <w:pPr>
              <w:snapToGrid w:val="0"/>
              <w:jc w:val="right"/>
            </w:pPr>
            <w:r>
              <w:rPr>
                <w:rFonts w:ascii="宋体" w:hAnsi="宋体" w:cs="宋体"/>
                <w:color w:val="000000"/>
                <w:sz w:val="15"/>
              </w:rPr>
              <w:t>21,452,700.00</w:t>
            </w:r>
          </w:p>
        </w:tc>
        <w:tc>
          <w:tcPr>
            <w:tcW w:w="1320" w:type="dxa"/>
            <w:vAlign w:val="center"/>
          </w:tcPr>
          <w:p w:rsidR="00EA7E44" w:rsidRDefault="00452428">
            <w:pPr>
              <w:snapToGrid w:val="0"/>
              <w:jc w:val="right"/>
            </w:pPr>
            <w:r>
              <w:rPr>
                <w:rFonts w:ascii="宋体" w:hAnsi="宋体" w:cs="宋体"/>
                <w:color w:val="000000"/>
                <w:sz w:val="15"/>
              </w:rPr>
              <w:t>21,452,700.00</w:t>
            </w:r>
          </w:p>
        </w:tc>
        <w:tc>
          <w:tcPr>
            <w:tcW w:w="1320" w:type="dxa"/>
            <w:vAlign w:val="center"/>
          </w:tcPr>
          <w:p w:rsidR="00EA7E44" w:rsidRDefault="00EA7E44"/>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21011</w:t>
            </w:r>
          </w:p>
        </w:tc>
        <w:tc>
          <w:tcPr>
            <w:tcW w:w="4400" w:type="dxa"/>
            <w:vAlign w:val="center"/>
          </w:tcPr>
          <w:p w:rsidR="00EA7E44" w:rsidRDefault="00452428">
            <w:pPr>
              <w:snapToGrid w:val="0"/>
            </w:pPr>
            <w:r>
              <w:rPr>
                <w:rFonts w:ascii="宋体" w:hAnsi="宋体" w:cs="宋体"/>
                <w:color w:val="000000"/>
                <w:sz w:val="15"/>
              </w:rPr>
              <w:t>行政事业单位医疗</w:t>
            </w:r>
          </w:p>
        </w:tc>
        <w:tc>
          <w:tcPr>
            <w:tcW w:w="1320" w:type="dxa"/>
            <w:vAlign w:val="center"/>
          </w:tcPr>
          <w:p w:rsidR="00EA7E44" w:rsidRDefault="00452428">
            <w:pPr>
              <w:snapToGrid w:val="0"/>
              <w:jc w:val="right"/>
            </w:pPr>
            <w:r>
              <w:rPr>
                <w:rFonts w:ascii="宋体" w:hAnsi="宋体" w:cs="宋体"/>
                <w:color w:val="000000"/>
                <w:sz w:val="15"/>
              </w:rPr>
              <w:t>21,452,700.00</w:t>
            </w:r>
          </w:p>
        </w:tc>
        <w:tc>
          <w:tcPr>
            <w:tcW w:w="1320" w:type="dxa"/>
            <w:vAlign w:val="center"/>
          </w:tcPr>
          <w:p w:rsidR="00EA7E44" w:rsidRDefault="00452428">
            <w:pPr>
              <w:snapToGrid w:val="0"/>
              <w:jc w:val="right"/>
            </w:pPr>
            <w:r>
              <w:rPr>
                <w:rFonts w:ascii="宋体" w:hAnsi="宋体" w:cs="宋体"/>
                <w:color w:val="000000"/>
                <w:sz w:val="15"/>
              </w:rPr>
              <w:t>21,452,700.00</w:t>
            </w:r>
          </w:p>
        </w:tc>
        <w:tc>
          <w:tcPr>
            <w:tcW w:w="1320" w:type="dxa"/>
            <w:vAlign w:val="center"/>
          </w:tcPr>
          <w:p w:rsidR="00EA7E44" w:rsidRDefault="00EA7E44"/>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2101101</w:t>
            </w:r>
          </w:p>
        </w:tc>
        <w:tc>
          <w:tcPr>
            <w:tcW w:w="4400" w:type="dxa"/>
            <w:vAlign w:val="center"/>
          </w:tcPr>
          <w:p w:rsidR="00EA7E44" w:rsidRDefault="00452428">
            <w:pPr>
              <w:snapToGrid w:val="0"/>
            </w:pPr>
            <w:r>
              <w:rPr>
                <w:rFonts w:ascii="宋体" w:hAnsi="宋体" w:cs="宋体"/>
                <w:color w:val="000000"/>
                <w:sz w:val="15"/>
              </w:rPr>
              <w:t>行政单位医疗</w:t>
            </w:r>
          </w:p>
        </w:tc>
        <w:tc>
          <w:tcPr>
            <w:tcW w:w="1320" w:type="dxa"/>
            <w:vAlign w:val="center"/>
          </w:tcPr>
          <w:p w:rsidR="00EA7E44" w:rsidRDefault="00452428">
            <w:pPr>
              <w:snapToGrid w:val="0"/>
              <w:jc w:val="right"/>
            </w:pPr>
            <w:r>
              <w:rPr>
                <w:rFonts w:ascii="宋体" w:hAnsi="宋体" w:cs="宋体"/>
                <w:color w:val="000000"/>
                <w:sz w:val="15"/>
              </w:rPr>
              <w:t>389,000.00</w:t>
            </w:r>
          </w:p>
        </w:tc>
        <w:tc>
          <w:tcPr>
            <w:tcW w:w="1320" w:type="dxa"/>
            <w:vAlign w:val="center"/>
          </w:tcPr>
          <w:p w:rsidR="00EA7E44" w:rsidRDefault="00452428">
            <w:pPr>
              <w:snapToGrid w:val="0"/>
              <w:jc w:val="right"/>
            </w:pPr>
            <w:r>
              <w:rPr>
                <w:rFonts w:ascii="宋体" w:hAnsi="宋体" w:cs="宋体"/>
                <w:color w:val="000000"/>
                <w:sz w:val="15"/>
              </w:rPr>
              <w:t>389,000.00</w:t>
            </w:r>
          </w:p>
        </w:tc>
        <w:tc>
          <w:tcPr>
            <w:tcW w:w="1320" w:type="dxa"/>
            <w:vAlign w:val="center"/>
          </w:tcPr>
          <w:p w:rsidR="00EA7E44" w:rsidRDefault="00EA7E44"/>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2101102</w:t>
            </w:r>
          </w:p>
        </w:tc>
        <w:tc>
          <w:tcPr>
            <w:tcW w:w="4400" w:type="dxa"/>
            <w:vAlign w:val="center"/>
          </w:tcPr>
          <w:p w:rsidR="00EA7E44" w:rsidRDefault="00452428">
            <w:pPr>
              <w:snapToGrid w:val="0"/>
            </w:pPr>
            <w:r>
              <w:rPr>
                <w:rFonts w:ascii="宋体" w:hAnsi="宋体" w:cs="宋体"/>
                <w:color w:val="000000"/>
                <w:sz w:val="15"/>
              </w:rPr>
              <w:t>事业单位医疗</w:t>
            </w:r>
          </w:p>
        </w:tc>
        <w:tc>
          <w:tcPr>
            <w:tcW w:w="1320" w:type="dxa"/>
            <w:vAlign w:val="center"/>
          </w:tcPr>
          <w:p w:rsidR="00EA7E44" w:rsidRDefault="00452428">
            <w:pPr>
              <w:snapToGrid w:val="0"/>
              <w:jc w:val="right"/>
            </w:pPr>
            <w:r>
              <w:rPr>
                <w:rFonts w:ascii="宋体" w:hAnsi="宋体" w:cs="宋体"/>
                <w:color w:val="000000"/>
                <w:sz w:val="15"/>
              </w:rPr>
              <w:t>16,469,700.00</w:t>
            </w:r>
          </w:p>
        </w:tc>
        <w:tc>
          <w:tcPr>
            <w:tcW w:w="1320" w:type="dxa"/>
            <w:vAlign w:val="center"/>
          </w:tcPr>
          <w:p w:rsidR="00EA7E44" w:rsidRDefault="00452428">
            <w:pPr>
              <w:snapToGrid w:val="0"/>
              <w:jc w:val="right"/>
            </w:pPr>
            <w:r>
              <w:rPr>
                <w:rFonts w:ascii="宋体" w:hAnsi="宋体" w:cs="宋体"/>
                <w:color w:val="000000"/>
                <w:sz w:val="15"/>
              </w:rPr>
              <w:t>16,469,700.00</w:t>
            </w:r>
          </w:p>
        </w:tc>
        <w:tc>
          <w:tcPr>
            <w:tcW w:w="1320" w:type="dxa"/>
            <w:vAlign w:val="center"/>
          </w:tcPr>
          <w:p w:rsidR="00EA7E44" w:rsidRDefault="00EA7E44"/>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496"/>
          <w:jc w:val="center"/>
        </w:trPr>
        <w:tc>
          <w:tcPr>
            <w:tcW w:w="900" w:type="dxa"/>
            <w:vAlign w:val="center"/>
          </w:tcPr>
          <w:p w:rsidR="00EA7E44" w:rsidRDefault="00452428">
            <w:pPr>
              <w:snapToGrid w:val="0"/>
            </w:pPr>
            <w:r>
              <w:rPr>
                <w:rFonts w:ascii="宋体" w:hAnsi="宋体" w:cs="宋体"/>
                <w:color w:val="000000"/>
                <w:sz w:val="15"/>
              </w:rPr>
              <w:t>2101199</w:t>
            </w:r>
          </w:p>
        </w:tc>
        <w:tc>
          <w:tcPr>
            <w:tcW w:w="4400" w:type="dxa"/>
            <w:vAlign w:val="center"/>
          </w:tcPr>
          <w:p w:rsidR="00EA7E44" w:rsidRDefault="00452428">
            <w:pPr>
              <w:snapToGrid w:val="0"/>
            </w:pPr>
            <w:r>
              <w:rPr>
                <w:rFonts w:ascii="宋体" w:hAnsi="宋体" w:cs="宋体"/>
                <w:color w:val="000000"/>
                <w:sz w:val="15"/>
              </w:rPr>
              <w:t>其他行政事业单位医疗支出</w:t>
            </w:r>
          </w:p>
        </w:tc>
        <w:tc>
          <w:tcPr>
            <w:tcW w:w="1320" w:type="dxa"/>
            <w:vAlign w:val="center"/>
          </w:tcPr>
          <w:p w:rsidR="00EA7E44" w:rsidRDefault="00452428">
            <w:pPr>
              <w:snapToGrid w:val="0"/>
              <w:jc w:val="right"/>
            </w:pPr>
            <w:r>
              <w:rPr>
                <w:rFonts w:ascii="宋体" w:hAnsi="宋体" w:cs="宋体"/>
                <w:color w:val="000000"/>
                <w:sz w:val="15"/>
              </w:rPr>
              <w:t>4,594,000.00</w:t>
            </w:r>
          </w:p>
        </w:tc>
        <w:tc>
          <w:tcPr>
            <w:tcW w:w="1320" w:type="dxa"/>
            <w:vAlign w:val="center"/>
          </w:tcPr>
          <w:p w:rsidR="00EA7E44" w:rsidRDefault="00452428">
            <w:pPr>
              <w:snapToGrid w:val="0"/>
              <w:jc w:val="right"/>
            </w:pPr>
            <w:r>
              <w:rPr>
                <w:rFonts w:ascii="宋体" w:hAnsi="宋体" w:cs="宋体"/>
                <w:color w:val="000000"/>
                <w:sz w:val="15"/>
              </w:rPr>
              <w:t>4,594,000.00</w:t>
            </w:r>
          </w:p>
        </w:tc>
        <w:tc>
          <w:tcPr>
            <w:tcW w:w="1320" w:type="dxa"/>
            <w:vAlign w:val="center"/>
          </w:tcPr>
          <w:p w:rsidR="00EA7E44" w:rsidRDefault="00EA7E44"/>
        </w:tc>
        <w:tc>
          <w:tcPr>
            <w:tcW w:w="1320" w:type="dxa"/>
            <w:vAlign w:val="center"/>
          </w:tcPr>
          <w:p w:rsidR="00EA7E44" w:rsidRDefault="00EA7E44"/>
        </w:tc>
        <w:tc>
          <w:tcPr>
            <w:tcW w:w="1320" w:type="dxa"/>
            <w:vAlign w:val="center"/>
          </w:tcPr>
          <w:p w:rsidR="00EA7E44" w:rsidRDefault="00EA7E44"/>
        </w:tc>
        <w:tc>
          <w:tcPr>
            <w:tcW w:w="1338" w:type="dxa"/>
            <w:vAlign w:val="center"/>
          </w:tcPr>
          <w:p w:rsidR="00EA7E44" w:rsidRDefault="00EA7E44"/>
        </w:tc>
      </w:tr>
      <w:tr w:rsidR="00EA7E44">
        <w:trPr>
          <w:trHeight w:hRule="exact" w:val="628"/>
          <w:jc w:val="center"/>
        </w:trPr>
        <w:tc>
          <w:tcPr>
            <w:tcW w:w="13238" w:type="dxa"/>
            <w:gridSpan w:val="8"/>
            <w:tcBorders>
              <w:left w:val="single" w:sz="4" w:space="0" w:color="FFFFFF"/>
              <w:bottom w:val="single" w:sz="4" w:space="0" w:color="FFFFFF"/>
              <w:right w:val="single" w:sz="4" w:space="0" w:color="FFFFFF"/>
            </w:tcBorders>
            <w:vAlign w:val="center"/>
          </w:tcPr>
          <w:p w:rsidR="00EA7E44" w:rsidRDefault="00452428">
            <w:pPr>
              <w:snapToGrid w:val="0"/>
            </w:pPr>
            <w:r>
              <w:rPr>
                <w:rFonts w:ascii="宋体" w:hAnsi="宋体" w:cs="宋体"/>
                <w:color w:val="000000"/>
                <w:sz w:val="15"/>
              </w:rPr>
              <w:t>注：本表反映本年度各项支出情况。</w:t>
            </w:r>
          </w:p>
        </w:tc>
      </w:tr>
    </w:tbl>
    <w:p w:rsidR="00EA7E44" w:rsidRDefault="00EA7E44">
      <w:pPr>
        <w:pStyle w:val="2"/>
        <w:spacing w:before="0" w:after="0" w:line="800" w:lineRule="exact"/>
        <w:rPr>
          <w:rFonts w:ascii="黑体" w:eastAsia="黑体" w:hAnsi="黑体"/>
          <w:b w:val="0"/>
          <w:sz w:val="30"/>
          <w:szCs w:val="30"/>
        </w:rPr>
        <w:sectPr w:rsidR="00EA7E44">
          <w:pgSz w:w="16838" w:h="11906" w:orient="landscape"/>
          <w:pgMar w:top="1440" w:right="1800" w:bottom="1440" w:left="1800" w:header="851" w:footer="992" w:gutter="0"/>
          <w:cols w:space="720"/>
          <w:docGrid w:type="lines" w:linePitch="312"/>
        </w:sectPr>
      </w:pPr>
    </w:p>
    <w:p w:rsidR="00EA7E44" w:rsidRDefault="00452428">
      <w:pPr>
        <w:pStyle w:val="2"/>
        <w:spacing w:before="0" w:after="0" w:line="800" w:lineRule="exact"/>
        <w:ind w:firstLineChars="200" w:firstLine="602"/>
        <w:rPr>
          <w:rFonts w:ascii="黑体" w:eastAsia="黑体" w:hAnsi="黑体"/>
          <w:b w:val="0"/>
          <w:sz w:val="30"/>
          <w:szCs w:val="30"/>
        </w:rPr>
      </w:pPr>
      <w:bookmarkStart w:id="24" w:name="_Toc1824465091"/>
      <w:r>
        <w:rPr>
          <w:rFonts w:ascii="黑体" w:eastAsia="黑体" w:hAnsi="黑体" w:hint="eastAsia"/>
          <w:sz w:val="30"/>
          <w:szCs w:val="30"/>
        </w:rPr>
        <w:lastRenderedPageBreak/>
        <w:t>五、《财政拨款收入支出决算总表》</w:t>
      </w:r>
      <w:bookmarkEnd w:id="24"/>
    </w:p>
    <w:tbl>
      <w:tblPr>
        <w:tblW w:w="0" w:type="auto"/>
        <w:jc w:val="center"/>
        <w:tblBorders>
          <w:top w:val="none" w:sz="0" w:space="0" w:color="FFFFFF"/>
          <w:left w:val="none" w:sz="0" w:space="0" w:color="FFFFFF"/>
          <w:bottom w:val="none" w:sz="0" w:space="0" w:color="FFFFFF"/>
          <w:right w:val="none" w:sz="0" w:space="0" w:color="FFFFFF"/>
          <w:insideH w:val="none" w:sz="0" w:space="0" w:color="FFFFFF"/>
          <w:insideV w:val="none" w:sz="0" w:space="0" w:color="FFFFFF"/>
        </w:tblBorders>
        <w:tblLayout w:type="fixed"/>
        <w:tblCellMar>
          <w:left w:w="80" w:type="dxa"/>
          <w:right w:w="80" w:type="dxa"/>
        </w:tblCellMar>
        <w:tblLook w:val="04A0" w:firstRow="1" w:lastRow="0" w:firstColumn="1" w:lastColumn="0" w:noHBand="0" w:noVBand="1"/>
      </w:tblPr>
      <w:tblGrid>
        <w:gridCol w:w="5619"/>
        <w:gridCol w:w="2000"/>
        <w:gridCol w:w="5619"/>
      </w:tblGrid>
      <w:tr w:rsidR="00EA7E44">
        <w:trPr>
          <w:jc w:val="center"/>
        </w:trPr>
        <w:tc>
          <w:tcPr>
            <w:tcW w:w="13238" w:type="dxa"/>
            <w:gridSpan w:val="3"/>
          </w:tcPr>
          <w:p w:rsidR="00EA7E44" w:rsidRDefault="00EA7E44">
            <w:pPr>
              <w:jc w:val="right"/>
            </w:pPr>
          </w:p>
        </w:tc>
      </w:tr>
      <w:tr w:rsidR="00EA7E44">
        <w:trPr>
          <w:jc w:val="center"/>
        </w:trPr>
        <w:tc>
          <w:tcPr>
            <w:tcW w:w="5619" w:type="dxa"/>
          </w:tcPr>
          <w:p w:rsidR="00EA7E44" w:rsidRDefault="00452428">
            <w:r>
              <w:rPr>
                <w:rFonts w:ascii="宋体" w:hAnsi="宋体" w:cs="宋体"/>
                <w:sz w:val="20"/>
              </w:rPr>
              <w:t>部门：天津渤海轻工投资集团有限公司</w:t>
            </w:r>
          </w:p>
        </w:tc>
        <w:tc>
          <w:tcPr>
            <w:tcW w:w="2000" w:type="dxa"/>
          </w:tcPr>
          <w:p w:rsidR="00EA7E44" w:rsidRDefault="00EA7E44">
            <w:pPr>
              <w:jc w:val="center"/>
            </w:pPr>
          </w:p>
        </w:tc>
        <w:tc>
          <w:tcPr>
            <w:tcW w:w="5619" w:type="dxa"/>
          </w:tcPr>
          <w:p w:rsidR="00EA7E44" w:rsidRDefault="00452428">
            <w:pPr>
              <w:jc w:val="right"/>
            </w:pPr>
            <w:r>
              <w:rPr>
                <w:rFonts w:ascii="宋体" w:hAnsi="宋体" w:cs="宋体"/>
                <w:sz w:val="20"/>
              </w:rPr>
              <w:t>单位：元</w:t>
            </w:r>
          </w:p>
        </w:tc>
      </w:tr>
    </w:tbl>
    <w:p w:rsidR="00EA7E44" w:rsidRDefault="00452428">
      <w:pPr>
        <w:snapToGrid w:val="0"/>
        <w:spacing w:line="0" w:lineRule="auto"/>
      </w:pPr>
      <w:r>
        <w:rPr>
          <w:sz w:val="8"/>
        </w:rPr>
        <w:t xml:space="preserve"> </w:t>
      </w:r>
    </w:p>
    <w:tbl>
      <w:tblPr>
        <w:tblW w:w="0" w:type="auto"/>
        <w:jc w:val="cente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80" w:type="dxa"/>
          <w:right w:w="80" w:type="dxa"/>
        </w:tblCellMar>
        <w:tblLook w:val="04A0" w:firstRow="1" w:lastRow="0" w:firstColumn="1" w:lastColumn="0" w:noHBand="0" w:noVBand="1"/>
      </w:tblPr>
      <w:tblGrid>
        <w:gridCol w:w="3420"/>
        <w:gridCol w:w="1420"/>
        <w:gridCol w:w="2760"/>
        <w:gridCol w:w="1420"/>
        <w:gridCol w:w="1420"/>
        <w:gridCol w:w="1420"/>
        <w:gridCol w:w="1378"/>
      </w:tblGrid>
      <w:tr w:rsidR="00EA7E44">
        <w:trPr>
          <w:trHeight w:hRule="exact" w:val="883"/>
          <w:jc w:val="center"/>
        </w:trPr>
        <w:tc>
          <w:tcPr>
            <w:tcW w:w="4840" w:type="dxa"/>
            <w:gridSpan w:val="2"/>
            <w:vAlign w:val="center"/>
          </w:tcPr>
          <w:p w:rsidR="00EA7E44" w:rsidRDefault="00452428">
            <w:pPr>
              <w:snapToGrid w:val="0"/>
              <w:jc w:val="center"/>
            </w:pPr>
            <w:r>
              <w:rPr>
                <w:rFonts w:ascii="宋体" w:hAnsi="宋体" w:cs="宋体"/>
                <w:color w:val="000000"/>
                <w:sz w:val="16"/>
              </w:rPr>
              <w:t>收入</w:t>
            </w:r>
          </w:p>
        </w:tc>
        <w:tc>
          <w:tcPr>
            <w:tcW w:w="8398" w:type="dxa"/>
            <w:gridSpan w:val="5"/>
            <w:vAlign w:val="center"/>
          </w:tcPr>
          <w:p w:rsidR="00EA7E44" w:rsidRDefault="00452428">
            <w:pPr>
              <w:snapToGrid w:val="0"/>
              <w:jc w:val="center"/>
            </w:pPr>
            <w:r>
              <w:rPr>
                <w:rFonts w:ascii="宋体" w:hAnsi="宋体" w:cs="宋体"/>
                <w:color w:val="000000"/>
                <w:sz w:val="16"/>
              </w:rPr>
              <w:t>支出</w:t>
            </w:r>
          </w:p>
        </w:tc>
      </w:tr>
      <w:tr w:rsidR="00EA7E44">
        <w:trPr>
          <w:trHeight w:hRule="exact" w:val="883"/>
          <w:jc w:val="center"/>
        </w:trPr>
        <w:tc>
          <w:tcPr>
            <w:tcW w:w="3420" w:type="dxa"/>
            <w:vAlign w:val="center"/>
          </w:tcPr>
          <w:p w:rsidR="00EA7E44" w:rsidRDefault="00452428">
            <w:pPr>
              <w:snapToGrid w:val="0"/>
              <w:jc w:val="center"/>
            </w:pPr>
            <w:r>
              <w:rPr>
                <w:rFonts w:ascii="宋体" w:hAnsi="宋体" w:cs="宋体"/>
                <w:color w:val="000000"/>
                <w:sz w:val="16"/>
              </w:rPr>
              <w:t>项    目</w:t>
            </w:r>
          </w:p>
        </w:tc>
        <w:tc>
          <w:tcPr>
            <w:tcW w:w="1420" w:type="dxa"/>
            <w:vAlign w:val="center"/>
          </w:tcPr>
          <w:p w:rsidR="00EA7E44" w:rsidRDefault="00452428">
            <w:pPr>
              <w:snapToGrid w:val="0"/>
              <w:jc w:val="center"/>
            </w:pPr>
            <w:r>
              <w:rPr>
                <w:rFonts w:ascii="宋体" w:hAnsi="宋体" w:cs="宋体"/>
                <w:color w:val="000000"/>
                <w:sz w:val="16"/>
              </w:rPr>
              <w:t>金额</w:t>
            </w:r>
          </w:p>
        </w:tc>
        <w:tc>
          <w:tcPr>
            <w:tcW w:w="2760" w:type="dxa"/>
            <w:vAlign w:val="center"/>
          </w:tcPr>
          <w:p w:rsidR="00EA7E44" w:rsidRDefault="00452428">
            <w:pPr>
              <w:snapToGrid w:val="0"/>
              <w:jc w:val="center"/>
            </w:pPr>
            <w:r>
              <w:rPr>
                <w:rFonts w:ascii="宋体" w:hAnsi="宋体" w:cs="宋体"/>
                <w:color w:val="000000"/>
                <w:sz w:val="16"/>
              </w:rPr>
              <w:t>项    目</w:t>
            </w:r>
          </w:p>
        </w:tc>
        <w:tc>
          <w:tcPr>
            <w:tcW w:w="1420" w:type="dxa"/>
            <w:vAlign w:val="center"/>
          </w:tcPr>
          <w:p w:rsidR="00EA7E44" w:rsidRDefault="00452428">
            <w:pPr>
              <w:snapToGrid w:val="0"/>
              <w:jc w:val="center"/>
            </w:pPr>
            <w:r>
              <w:rPr>
                <w:rFonts w:ascii="宋体" w:hAnsi="宋体" w:cs="宋体"/>
                <w:color w:val="000000"/>
                <w:sz w:val="16"/>
              </w:rPr>
              <w:t>合计</w:t>
            </w:r>
          </w:p>
        </w:tc>
        <w:tc>
          <w:tcPr>
            <w:tcW w:w="1420" w:type="dxa"/>
            <w:vAlign w:val="center"/>
          </w:tcPr>
          <w:p w:rsidR="00EA7E44" w:rsidRDefault="00452428">
            <w:pPr>
              <w:snapToGrid w:val="0"/>
              <w:jc w:val="center"/>
            </w:pPr>
            <w:r>
              <w:rPr>
                <w:rFonts w:ascii="宋体" w:hAnsi="宋体" w:cs="宋体"/>
                <w:color w:val="000000"/>
                <w:sz w:val="16"/>
              </w:rPr>
              <w:t>一般公共预算财政拨款</w:t>
            </w:r>
          </w:p>
        </w:tc>
        <w:tc>
          <w:tcPr>
            <w:tcW w:w="1420" w:type="dxa"/>
            <w:vAlign w:val="center"/>
          </w:tcPr>
          <w:p w:rsidR="00EA7E44" w:rsidRDefault="00452428">
            <w:pPr>
              <w:snapToGrid w:val="0"/>
              <w:jc w:val="center"/>
            </w:pPr>
            <w:r>
              <w:rPr>
                <w:rFonts w:ascii="宋体" w:hAnsi="宋体" w:cs="宋体"/>
                <w:color w:val="000000"/>
                <w:sz w:val="16"/>
              </w:rPr>
              <w:t>政府性基金预算财政拨款</w:t>
            </w:r>
          </w:p>
        </w:tc>
        <w:tc>
          <w:tcPr>
            <w:tcW w:w="1378" w:type="dxa"/>
            <w:vAlign w:val="center"/>
          </w:tcPr>
          <w:p w:rsidR="00EA7E44" w:rsidRDefault="00452428">
            <w:pPr>
              <w:snapToGrid w:val="0"/>
              <w:jc w:val="center"/>
            </w:pPr>
            <w:r>
              <w:rPr>
                <w:rFonts w:ascii="宋体" w:hAnsi="宋体" w:cs="宋体"/>
                <w:color w:val="000000"/>
                <w:sz w:val="16"/>
              </w:rPr>
              <w:t>国有资本经营预算财政拨款</w:t>
            </w:r>
          </w:p>
        </w:tc>
      </w:tr>
      <w:tr w:rsidR="00EA7E44">
        <w:trPr>
          <w:trHeight w:hRule="exact" w:val="441"/>
          <w:jc w:val="center"/>
        </w:trPr>
        <w:tc>
          <w:tcPr>
            <w:tcW w:w="3420" w:type="dxa"/>
            <w:vAlign w:val="center"/>
          </w:tcPr>
          <w:p w:rsidR="00EA7E44" w:rsidRDefault="00452428">
            <w:pPr>
              <w:snapToGrid w:val="0"/>
            </w:pPr>
            <w:r>
              <w:rPr>
                <w:rFonts w:ascii="宋体" w:hAnsi="宋体" w:cs="宋体"/>
                <w:color w:val="000000"/>
                <w:sz w:val="16"/>
              </w:rPr>
              <w:t>一、一般公共预算财政拨款</w:t>
            </w:r>
          </w:p>
        </w:tc>
        <w:tc>
          <w:tcPr>
            <w:tcW w:w="1420" w:type="dxa"/>
            <w:vAlign w:val="center"/>
          </w:tcPr>
          <w:p w:rsidR="00EA7E44" w:rsidRDefault="00452428">
            <w:pPr>
              <w:snapToGrid w:val="0"/>
              <w:jc w:val="right"/>
            </w:pPr>
            <w:r>
              <w:rPr>
                <w:rFonts w:ascii="宋体" w:hAnsi="宋体" w:cs="宋体"/>
                <w:color w:val="000000"/>
                <w:sz w:val="16"/>
              </w:rPr>
              <w:t>481,943,496.10</w:t>
            </w:r>
          </w:p>
        </w:tc>
        <w:tc>
          <w:tcPr>
            <w:tcW w:w="2760" w:type="dxa"/>
            <w:vAlign w:val="center"/>
          </w:tcPr>
          <w:p w:rsidR="00EA7E44" w:rsidRDefault="00452428">
            <w:pPr>
              <w:snapToGrid w:val="0"/>
            </w:pPr>
            <w:r>
              <w:rPr>
                <w:rFonts w:ascii="宋体" w:hAnsi="宋体" w:cs="宋体"/>
                <w:color w:val="000000"/>
                <w:sz w:val="16"/>
              </w:rPr>
              <w:t>一、一般公共服务支出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452428">
            <w:pPr>
              <w:snapToGrid w:val="0"/>
            </w:pPr>
            <w:r>
              <w:rPr>
                <w:rFonts w:ascii="宋体" w:hAnsi="宋体" w:cs="宋体"/>
                <w:color w:val="000000"/>
                <w:sz w:val="16"/>
              </w:rPr>
              <w:t>二、政府性基金预算财政拨款</w:t>
            </w:r>
          </w:p>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二、公共安全支出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452428">
            <w:pPr>
              <w:snapToGrid w:val="0"/>
            </w:pPr>
            <w:r>
              <w:rPr>
                <w:rFonts w:ascii="宋体" w:hAnsi="宋体" w:cs="宋体"/>
                <w:color w:val="000000"/>
                <w:sz w:val="16"/>
              </w:rPr>
              <w:t>三、国有资本经营预算财政拨款</w:t>
            </w:r>
          </w:p>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三、教育支出</w:t>
            </w:r>
          </w:p>
        </w:tc>
        <w:tc>
          <w:tcPr>
            <w:tcW w:w="1420" w:type="dxa"/>
            <w:vAlign w:val="center"/>
          </w:tcPr>
          <w:p w:rsidR="00EA7E44" w:rsidRDefault="00452428">
            <w:pPr>
              <w:snapToGrid w:val="0"/>
              <w:jc w:val="right"/>
            </w:pPr>
            <w:r>
              <w:rPr>
                <w:rFonts w:ascii="宋体" w:hAnsi="宋体" w:cs="宋体"/>
                <w:color w:val="000000"/>
                <w:sz w:val="16"/>
              </w:rPr>
              <w:t>435,907,447.62</w:t>
            </w:r>
          </w:p>
        </w:tc>
        <w:tc>
          <w:tcPr>
            <w:tcW w:w="1420" w:type="dxa"/>
            <w:vAlign w:val="center"/>
          </w:tcPr>
          <w:p w:rsidR="00EA7E44" w:rsidRDefault="00452428">
            <w:pPr>
              <w:snapToGrid w:val="0"/>
              <w:jc w:val="right"/>
            </w:pPr>
            <w:r>
              <w:rPr>
                <w:rFonts w:ascii="宋体" w:hAnsi="宋体" w:cs="宋体"/>
                <w:color w:val="000000"/>
                <w:sz w:val="16"/>
              </w:rPr>
              <w:t>435,907,447.62</w:t>
            </w:r>
          </w:p>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四、科学技术支出</w:t>
            </w:r>
          </w:p>
        </w:tc>
        <w:tc>
          <w:tcPr>
            <w:tcW w:w="1420" w:type="dxa"/>
            <w:vAlign w:val="center"/>
          </w:tcPr>
          <w:p w:rsidR="00EA7E44" w:rsidRDefault="00452428">
            <w:pPr>
              <w:snapToGrid w:val="0"/>
              <w:jc w:val="right"/>
            </w:pPr>
            <w:r>
              <w:rPr>
                <w:rFonts w:ascii="宋体" w:hAnsi="宋体" w:cs="宋体"/>
                <w:color w:val="000000"/>
                <w:sz w:val="16"/>
              </w:rPr>
              <w:t>262,370.80</w:t>
            </w:r>
          </w:p>
        </w:tc>
        <w:tc>
          <w:tcPr>
            <w:tcW w:w="1420" w:type="dxa"/>
            <w:vAlign w:val="center"/>
          </w:tcPr>
          <w:p w:rsidR="00EA7E44" w:rsidRDefault="00452428">
            <w:pPr>
              <w:snapToGrid w:val="0"/>
              <w:jc w:val="right"/>
            </w:pPr>
            <w:r>
              <w:rPr>
                <w:rFonts w:ascii="宋体" w:hAnsi="宋体" w:cs="宋体"/>
                <w:color w:val="000000"/>
                <w:sz w:val="16"/>
              </w:rPr>
              <w:t>262,370.80</w:t>
            </w:r>
          </w:p>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五、文化旅游体育与传媒支出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六、社会保障和就业支出</w:t>
            </w:r>
          </w:p>
        </w:tc>
        <w:tc>
          <w:tcPr>
            <w:tcW w:w="1420" w:type="dxa"/>
            <w:vAlign w:val="center"/>
          </w:tcPr>
          <w:p w:rsidR="00EA7E44" w:rsidRDefault="00452428">
            <w:pPr>
              <w:snapToGrid w:val="0"/>
              <w:jc w:val="right"/>
            </w:pPr>
            <w:r>
              <w:rPr>
                <w:rFonts w:ascii="宋体" w:hAnsi="宋体" w:cs="宋体"/>
                <w:color w:val="000000"/>
                <w:sz w:val="16"/>
              </w:rPr>
              <w:t>24,320,977.68</w:t>
            </w:r>
          </w:p>
        </w:tc>
        <w:tc>
          <w:tcPr>
            <w:tcW w:w="1420" w:type="dxa"/>
            <w:vAlign w:val="center"/>
          </w:tcPr>
          <w:p w:rsidR="00EA7E44" w:rsidRDefault="00452428">
            <w:pPr>
              <w:snapToGrid w:val="0"/>
              <w:jc w:val="right"/>
            </w:pPr>
            <w:r>
              <w:rPr>
                <w:rFonts w:ascii="宋体" w:hAnsi="宋体" w:cs="宋体"/>
                <w:color w:val="000000"/>
                <w:sz w:val="16"/>
              </w:rPr>
              <w:t>24,320,977.68</w:t>
            </w:r>
          </w:p>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七、卫生健康支出</w:t>
            </w:r>
          </w:p>
        </w:tc>
        <w:tc>
          <w:tcPr>
            <w:tcW w:w="1420" w:type="dxa"/>
            <w:vAlign w:val="center"/>
          </w:tcPr>
          <w:p w:rsidR="00EA7E44" w:rsidRDefault="00452428">
            <w:pPr>
              <w:snapToGrid w:val="0"/>
              <w:jc w:val="right"/>
            </w:pPr>
            <w:r>
              <w:rPr>
                <w:rFonts w:ascii="宋体" w:hAnsi="宋体" w:cs="宋体"/>
                <w:color w:val="000000"/>
                <w:sz w:val="16"/>
              </w:rPr>
              <w:t>21,452,700.00</w:t>
            </w:r>
          </w:p>
        </w:tc>
        <w:tc>
          <w:tcPr>
            <w:tcW w:w="1420" w:type="dxa"/>
            <w:vAlign w:val="center"/>
          </w:tcPr>
          <w:p w:rsidR="00EA7E44" w:rsidRDefault="00452428">
            <w:pPr>
              <w:snapToGrid w:val="0"/>
              <w:jc w:val="right"/>
            </w:pPr>
            <w:r>
              <w:rPr>
                <w:rFonts w:ascii="宋体" w:hAnsi="宋体" w:cs="宋体"/>
                <w:color w:val="000000"/>
                <w:sz w:val="16"/>
              </w:rPr>
              <w:t>21,452,700.00</w:t>
            </w:r>
          </w:p>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八、节能环保支出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九、城乡社区支出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十、农林水支出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十一、交通运输支出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十二、资源勘探工业信息等支出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十三、商业服务业等支出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十四、金融支出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十五、援助其他地区支出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十六、自然资源海洋气象等支出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十七、住房保障支出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十八、粮油物资储备支出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十九、国有资本经营预算支出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二十、灾害防治及应急管理支出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二十一、其他支出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二十二、债务付息支出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EA7E44"/>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二十三、抗</w:t>
            </w:r>
            <w:proofErr w:type="gramStart"/>
            <w:r>
              <w:rPr>
                <w:rFonts w:ascii="宋体" w:hAnsi="宋体" w:cs="宋体"/>
                <w:color w:val="000000"/>
                <w:sz w:val="16"/>
              </w:rPr>
              <w:t>疫</w:t>
            </w:r>
            <w:proofErr w:type="gramEnd"/>
            <w:r>
              <w:rPr>
                <w:rFonts w:ascii="宋体" w:hAnsi="宋体" w:cs="宋体"/>
                <w:color w:val="000000"/>
                <w:sz w:val="16"/>
              </w:rPr>
              <w:t>特别国债安排的支出</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452428">
            <w:pPr>
              <w:snapToGrid w:val="0"/>
              <w:jc w:val="center"/>
            </w:pPr>
            <w:r>
              <w:rPr>
                <w:rFonts w:ascii="宋体" w:hAnsi="宋体" w:cs="宋体"/>
                <w:b/>
                <w:color w:val="000000"/>
                <w:sz w:val="16"/>
              </w:rPr>
              <w:t>本年收入合计</w:t>
            </w:r>
          </w:p>
        </w:tc>
        <w:tc>
          <w:tcPr>
            <w:tcW w:w="1420" w:type="dxa"/>
            <w:vAlign w:val="center"/>
          </w:tcPr>
          <w:p w:rsidR="00EA7E44" w:rsidRDefault="00452428">
            <w:pPr>
              <w:snapToGrid w:val="0"/>
              <w:jc w:val="right"/>
            </w:pPr>
            <w:r>
              <w:rPr>
                <w:rFonts w:ascii="宋体" w:hAnsi="宋体" w:cs="宋体"/>
                <w:color w:val="000000"/>
                <w:sz w:val="16"/>
              </w:rPr>
              <w:t>481,943,496.10</w:t>
            </w:r>
          </w:p>
        </w:tc>
        <w:tc>
          <w:tcPr>
            <w:tcW w:w="2760" w:type="dxa"/>
            <w:vAlign w:val="center"/>
          </w:tcPr>
          <w:p w:rsidR="00EA7E44" w:rsidRDefault="00452428">
            <w:pPr>
              <w:snapToGrid w:val="0"/>
              <w:jc w:val="center"/>
            </w:pPr>
            <w:r>
              <w:rPr>
                <w:rFonts w:ascii="宋体" w:hAnsi="宋体" w:cs="宋体"/>
                <w:b/>
                <w:color w:val="000000"/>
                <w:sz w:val="16"/>
              </w:rPr>
              <w:t>本年支出合计</w:t>
            </w:r>
          </w:p>
        </w:tc>
        <w:tc>
          <w:tcPr>
            <w:tcW w:w="1420" w:type="dxa"/>
            <w:vAlign w:val="center"/>
          </w:tcPr>
          <w:p w:rsidR="00EA7E44" w:rsidRDefault="00452428">
            <w:pPr>
              <w:snapToGrid w:val="0"/>
              <w:jc w:val="right"/>
            </w:pPr>
            <w:r>
              <w:rPr>
                <w:rFonts w:ascii="宋体" w:hAnsi="宋体" w:cs="宋体"/>
                <w:color w:val="000000"/>
                <w:sz w:val="16"/>
              </w:rPr>
              <w:t>481,943,496.10</w:t>
            </w:r>
          </w:p>
        </w:tc>
        <w:tc>
          <w:tcPr>
            <w:tcW w:w="1420" w:type="dxa"/>
            <w:vAlign w:val="center"/>
          </w:tcPr>
          <w:p w:rsidR="00EA7E44" w:rsidRDefault="00452428">
            <w:pPr>
              <w:snapToGrid w:val="0"/>
              <w:jc w:val="right"/>
            </w:pPr>
            <w:r>
              <w:rPr>
                <w:rFonts w:ascii="宋体" w:hAnsi="宋体" w:cs="宋体"/>
                <w:color w:val="000000"/>
                <w:sz w:val="16"/>
              </w:rPr>
              <w:t>481,943,496.10</w:t>
            </w:r>
          </w:p>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452428">
            <w:pPr>
              <w:snapToGrid w:val="0"/>
            </w:pPr>
            <w:r>
              <w:rPr>
                <w:rFonts w:ascii="宋体" w:hAnsi="宋体" w:cs="宋体"/>
                <w:color w:val="000000"/>
                <w:sz w:val="16"/>
              </w:rPr>
              <w:t xml:space="preserve">   年初财政拨款结转和结余</w:t>
            </w:r>
          </w:p>
        </w:tc>
        <w:tc>
          <w:tcPr>
            <w:tcW w:w="1420" w:type="dxa"/>
            <w:vAlign w:val="center"/>
          </w:tcPr>
          <w:p w:rsidR="00EA7E44" w:rsidRDefault="00EA7E44"/>
        </w:tc>
        <w:tc>
          <w:tcPr>
            <w:tcW w:w="2760" w:type="dxa"/>
            <w:vAlign w:val="center"/>
          </w:tcPr>
          <w:p w:rsidR="00EA7E44" w:rsidRDefault="00452428">
            <w:pPr>
              <w:snapToGrid w:val="0"/>
            </w:pPr>
            <w:r>
              <w:rPr>
                <w:rFonts w:ascii="宋体" w:hAnsi="宋体" w:cs="宋体"/>
                <w:color w:val="000000"/>
                <w:sz w:val="16"/>
              </w:rPr>
              <w:t>年末财政拨款结转和结余</w:t>
            </w:r>
          </w:p>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452428">
            <w:pPr>
              <w:snapToGrid w:val="0"/>
            </w:pPr>
            <w:r>
              <w:rPr>
                <w:rFonts w:ascii="宋体" w:hAnsi="宋体" w:cs="宋体"/>
                <w:color w:val="000000"/>
                <w:sz w:val="16"/>
              </w:rPr>
              <w:t xml:space="preserve">      一般公共预算财政拨款</w:t>
            </w:r>
          </w:p>
        </w:tc>
        <w:tc>
          <w:tcPr>
            <w:tcW w:w="1420" w:type="dxa"/>
            <w:vAlign w:val="center"/>
          </w:tcPr>
          <w:p w:rsidR="00EA7E44" w:rsidRDefault="00EA7E44"/>
        </w:tc>
        <w:tc>
          <w:tcPr>
            <w:tcW w:w="276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452428">
            <w:pPr>
              <w:snapToGrid w:val="0"/>
            </w:pPr>
            <w:r>
              <w:rPr>
                <w:rFonts w:ascii="宋体" w:hAnsi="宋体" w:cs="宋体"/>
                <w:color w:val="000000"/>
                <w:sz w:val="16"/>
              </w:rPr>
              <w:t xml:space="preserve">      政府性基金预算财政拨款</w:t>
            </w:r>
          </w:p>
        </w:tc>
        <w:tc>
          <w:tcPr>
            <w:tcW w:w="1420" w:type="dxa"/>
            <w:vAlign w:val="center"/>
          </w:tcPr>
          <w:p w:rsidR="00EA7E44" w:rsidRDefault="00EA7E44"/>
        </w:tc>
        <w:tc>
          <w:tcPr>
            <w:tcW w:w="276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452428">
            <w:pPr>
              <w:snapToGrid w:val="0"/>
            </w:pPr>
            <w:r>
              <w:rPr>
                <w:rFonts w:ascii="宋体" w:hAnsi="宋体" w:cs="宋体"/>
                <w:color w:val="000000"/>
                <w:sz w:val="16"/>
              </w:rPr>
              <w:t xml:space="preserve">      国有资本经营预算财政拨款</w:t>
            </w:r>
          </w:p>
        </w:tc>
        <w:tc>
          <w:tcPr>
            <w:tcW w:w="1420" w:type="dxa"/>
            <w:vAlign w:val="center"/>
          </w:tcPr>
          <w:p w:rsidR="00EA7E44" w:rsidRDefault="00EA7E44"/>
        </w:tc>
        <w:tc>
          <w:tcPr>
            <w:tcW w:w="276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420" w:type="dxa"/>
            <w:vAlign w:val="center"/>
          </w:tcPr>
          <w:p w:rsidR="00EA7E44" w:rsidRDefault="00EA7E44"/>
        </w:tc>
        <w:tc>
          <w:tcPr>
            <w:tcW w:w="1378" w:type="dxa"/>
            <w:vAlign w:val="center"/>
          </w:tcPr>
          <w:p w:rsidR="00EA7E44" w:rsidRDefault="00EA7E44"/>
        </w:tc>
      </w:tr>
      <w:tr w:rsidR="00EA7E44">
        <w:trPr>
          <w:trHeight w:hRule="exact" w:val="441"/>
          <w:jc w:val="center"/>
        </w:trPr>
        <w:tc>
          <w:tcPr>
            <w:tcW w:w="3420" w:type="dxa"/>
            <w:vAlign w:val="center"/>
          </w:tcPr>
          <w:p w:rsidR="00EA7E44" w:rsidRDefault="00452428">
            <w:pPr>
              <w:snapToGrid w:val="0"/>
              <w:jc w:val="center"/>
            </w:pPr>
            <w:r>
              <w:rPr>
                <w:rFonts w:ascii="宋体" w:hAnsi="宋体" w:cs="宋体"/>
                <w:b/>
                <w:color w:val="000000"/>
                <w:sz w:val="16"/>
              </w:rPr>
              <w:t>合计</w:t>
            </w:r>
          </w:p>
        </w:tc>
        <w:tc>
          <w:tcPr>
            <w:tcW w:w="1420" w:type="dxa"/>
            <w:vAlign w:val="center"/>
          </w:tcPr>
          <w:p w:rsidR="00EA7E44" w:rsidRDefault="00452428">
            <w:pPr>
              <w:snapToGrid w:val="0"/>
              <w:jc w:val="right"/>
            </w:pPr>
            <w:r>
              <w:rPr>
                <w:rFonts w:ascii="宋体" w:hAnsi="宋体" w:cs="宋体"/>
                <w:color w:val="000000"/>
                <w:sz w:val="16"/>
              </w:rPr>
              <w:t>481,943,496.10</w:t>
            </w:r>
          </w:p>
        </w:tc>
        <w:tc>
          <w:tcPr>
            <w:tcW w:w="2760" w:type="dxa"/>
            <w:vAlign w:val="center"/>
          </w:tcPr>
          <w:p w:rsidR="00EA7E44" w:rsidRDefault="00452428">
            <w:pPr>
              <w:snapToGrid w:val="0"/>
              <w:jc w:val="center"/>
            </w:pPr>
            <w:r>
              <w:rPr>
                <w:rFonts w:ascii="宋体" w:hAnsi="宋体" w:cs="宋体"/>
                <w:b/>
                <w:color w:val="000000"/>
                <w:sz w:val="16"/>
              </w:rPr>
              <w:t>合计</w:t>
            </w:r>
          </w:p>
        </w:tc>
        <w:tc>
          <w:tcPr>
            <w:tcW w:w="1420" w:type="dxa"/>
            <w:vAlign w:val="center"/>
          </w:tcPr>
          <w:p w:rsidR="00EA7E44" w:rsidRDefault="00452428">
            <w:pPr>
              <w:snapToGrid w:val="0"/>
              <w:jc w:val="right"/>
            </w:pPr>
            <w:r>
              <w:rPr>
                <w:rFonts w:ascii="宋体" w:hAnsi="宋体" w:cs="宋体"/>
                <w:color w:val="000000"/>
                <w:sz w:val="16"/>
              </w:rPr>
              <w:t>481,943,496.10</w:t>
            </w:r>
          </w:p>
        </w:tc>
        <w:tc>
          <w:tcPr>
            <w:tcW w:w="1420" w:type="dxa"/>
            <w:vAlign w:val="center"/>
          </w:tcPr>
          <w:p w:rsidR="00EA7E44" w:rsidRDefault="00452428">
            <w:pPr>
              <w:snapToGrid w:val="0"/>
              <w:jc w:val="right"/>
            </w:pPr>
            <w:r>
              <w:rPr>
                <w:rFonts w:ascii="宋体" w:hAnsi="宋体" w:cs="宋体"/>
                <w:color w:val="000000"/>
                <w:sz w:val="16"/>
              </w:rPr>
              <w:t>481,943,496.10</w:t>
            </w:r>
          </w:p>
        </w:tc>
        <w:tc>
          <w:tcPr>
            <w:tcW w:w="1420" w:type="dxa"/>
            <w:vAlign w:val="center"/>
          </w:tcPr>
          <w:p w:rsidR="00EA7E44" w:rsidRDefault="00EA7E44"/>
        </w:tc>
        <w:tc>
          <w:tcPr>
            <w:tcW w:w="1378" w:type="dxa"/>
            <w:vAlign w:val="center"/>
          </w:tcPr>
          <w:p w:rsidR="00EA7E44" w:rsidRDefault="00EA7E44"/>
        </w:tc>
      </w:tr>
      <w:tr w:rsidR="00EA7E44">
        <w:trPr>
          <w:trHeight w:hRule="exact" w:val="388"/>
          <w:jc w:val="center"/>
        </w:trPr>
        <w:tc>
          <w:tcPr>
            <w:tcW w:w="13238" w:type="dxa"/>
            <w:gridSpan w:val="7"/>
            <w:tcBorders>
              <w:left w:val="single" w:sz="4" w:space="0" w:color="FFFFFF"/>
              <w:bottom w:val="single" w:sz="4" w:space="0" w:color="FFFFFF"/>
              <w:right w:val="single" w:sz="4" w:space="0" w:color="FFFFFF"/>
            </w:tcBorders>
            <w:vAlign w:val="center"/>
          </w:tcPr>
          <w:p w:rsidR="00EA7E44" w:rsidRDefault="00452428">
            <w:pPr>
              <w:snapToGrid w:val="0"/>
            </w:pPr>
            <w:r>
              <w:rPr>
                <w:rFonts w:ascii="宋体" w:hAnsi="宋体" w:cs="宋体"/>
                <w:color w:val="000000"/>
                <w:sz w:val="16"/>
              </w:rPr>
              <w:t>注：本表反映本年度一般公共预算财政拨款、政府性基金预算财政拨款和国有资本经营预算财政拨款的总收支和年末结转结余情况。</w:t>
            </w:r>
          </w:p>
        </w:tc>
      </w:tr>
    </w:tbl>
    <w:p w:rsidR="00EA7E44" w:rsidRDefault="00EA7E44">
      <w:pPr>
        <w:pStyle w:val="2"/>
        <w:spacing w:before="0" w:after="0" w:line="800" w:lineRule="exact"/>
        <w:rPr>
          <w:rFonts w:ascii="黑体" w:eastAsia="黑体" w:hAnsi="黑体"/>
          <w:b w:val="0"/>
          <w:sz w:val="30"/>
          <w:szCs w:val="30"/>
        </w:rPr>
        <w:sectPr w:rsidR="00EA7E44">
          <w:pgSz w:w="16838" w:h="11906" w:orient="landscape"/>
          <w:pgMar w:top="1440" w:right="1800" w:bottom="1440" w:left="1800" w:header="851" w:footer="992" w:gutter="0"/>
          <w:cols w:space="720"/>
          <w:docGrid w:type="lines" w:linePitch="312"/>
        </w:sectPr>
      </w:pPr>
    </w:p>
    <w:p w:rsidR="00EA7E44" w:rsidRDefault="00452428">
      <w:pPr>
        <w:pStyle w:val="2"/>
        <w:spacing w:before="0" w:after="0" w:line="800" w:lineRule="exact"/>
        <w:ind w:firstLineChars="200" w:firstLine="602"/>
        <w:rPr>
          <w:rFonts w:ascii="黑体" w:eastAsia="黑体" w:hAnsi="黑体"/>
          <w:b w:val="0"/>
          <w:bCs w:val="0"/>
          <w:sz w:val="30"/>
          <w:szCs w:val="30"/>
        </w:rPr>
      </w:pPr>
      <w:bookmarkStart w:id="25" w:name="_Toc2013272571"/>
      <w:r>
        <w:rPr>
          <w:rFonts w:ascii="黑体" w:eastAsia="黑体" w:hAnsi="黑体" w:hint="eastAsia"/>
          <w:sz w:val="30"/>
          <w:szCs w:val="30"/>
        </w:rPr>
        <w:lastRenderedPageBreak/>
        <w:t>六、《一般公共预算财政拨款支出决算表》</w:t>
      </w:r>
      <w:bookmarkEnd w:id="25"/>
    </w:p>
    <w:tbl>
      <w:tblPr>
        <w:tblW w:w="0" w:type="auto"/>
        <w:jc w:val="center"/>
        <w:tblBorders>
          <w:top w:val="none" w:sz="0" w:space="0" w:color="FFFFFF"/>
          <w:left w:val="none" w:sz="0" w:space="0" w:color="FFFFFF"/>
          <w:bottom w:val="none" w:sz="0" w:space="0" w:color="FFFFFF"/>
          <w:right w:val="none" w:sz="0" w:space="0" w:color="FFFFFF"/>
          <w:insideH w:val="none" w:sz="0" w:space="0" w:color="FFFFFF"/>
          <w:insideV w:val="none" w:sz="0" w:space="0" w:color="FFFFFF"/>
        </w:tblBorders>
        <w:tblLayout w:type="fixed"/>
        <w:tblCellMar>
          <w:left w:w="80" w:type="dxa"/>
          <w:right w:w="80" w:type="dxa"/>
        </w:tblCellMar>
        <w:tblLook w:val="04A0" w:firstRow="1" w:lastRow="0" w:firstColumn="1" w:lastColumn="0" w:noHBand="0" w:noVBand="1"/>
      </w:tblPr>
      <w:tblGrid>
        <w:gridCol w:w="5619"/>
        <w:gridCol w:w="2000"/>
        <w:gridCol w:w="5619"/>
      </w:tblGrid>
      <w:tr w:rsidR="00EA7E44">
        <w:trPr>
          <w:jc w:val="center"/>
        </w:trPr>
        <w:tc>
          <w:tcPr>
            <w:tcW w:w="13238" w:type="dxa"/>
            <w:gridSpan w:val="3"/>
          </w:tcPr>
          <w:p w:rsidR="00EA7E44" w:rsidRDefault="00EA7E44">
            <w:pPr>
              <w:jc w:val="right"/>
            </w:pPr>
          </w:p>
        </w:tc>
      </w:tr>
      <w:tr w:rsidR="00EA7E44">
        <w:trPr>
          <w:jc w:val="center"/>
        </w:trPr>
        <w:tc>
          <w:tcPr>
            <w:tcW w:w="5619" w:type="dxa"/>
          </w:tcPr>
          <w:p w:rsidR="00EA7E44" w:rsidRDefault="00452428">
            <w:r>
              <w:rPr>
                <w:rFonts w:ascii="宋体" w:hAnsi="宋体" w:cs="宋体"/>
                <w:sz w:val="20"/>
              </w:rPr>
              <w:t>部门：天津渤海轻工投资集团有限公司</w:t>
            </w:r>
          </w:p>
        </w:tc>
        <w:tc>
          <w:tcPr>
            <w:tcW w:w="2000" w:type="dxa"/>
          </w:tcPr>
          <w:p w:rsidR="00EA7E44" w:rsidRDefault="00EA7E44">
            <w:pPr>
              <w:jc w:val="center"/>
            </w:pPr>
          </w:p>
        </w:tc>
        <w:tc>
          <w:tcPr>
            <w:tcW w:w="5619" w:type="dxa"/>
          </w:tcPr>
          <w:p w:rsidR="00EA7E44" w:rsidRDefault="00452428">
            <w:pPr>
              <w:jc w:val="right"/>
            </w:pPr>
            <w:r>
              <w:rPr>
                <w:rFonts w:ascii="宋体" w:hAnsi="宋体" w:cs="宋体"/>
                <w:sz w:val="20"/>
              </w:rPr>
              <w:t>单位：元</w:t>
            </w:r>
          </w:p>
        </w:tc>
      </w:tr>
    </w:tbl>
    <w:p w:rsidR="00EA7E44" w:rsidRDefault="00452428">
      <w:pPr>
        <w:snapToGrid w:val="0"/>
        <w:spacing w:line="0" w:lineRule="auto"/>
      </w:pPr>
      <w:r>
        <w:rPr>
          <w:sz w:val="8"/>
        </w:rPr>
        <w:t xml:space="preserve"> </w:t>
      </w:r>
    </w:p>
    <w:tbl>
      <w:tblPr>
        <w:tblW w:w="0" w:type="auto"/>
        <w:jc w:val="cente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80" w:type="dxa"/>
          <w:right w:w="80" w:type="dxa"/>
        </w:tblCellMar>
        <w:tblLook w:val="04A0" w:firstRow="1" w:lastRow="0" w:firstColumn="1" w:lastColumn="0" w:noHBand="0" w:noVBand="1"/>
      </w:tblPr>
      <w:tblGrid>
        <w:gridCol w:w="1180"/>
        <w:gridCol w:w="3480"/>
        <w:gridCol w:w="1720"/>
        <w:gridCol w:w="1720"/>
        <w:gridCol w:w="1720"/>
        <w:gridCol w:w="1720"/>
        <w:gridCol w:w="1698"/>
      </w:tblGrid>
      <w:tr w:rsidR="00EA7E44">
        <w:trPr>
          <w:trHeight w:hRule="exact" w:val="751"/>
          <w:jc w:val="center"/>
        </w:trPr>
        <w:tc>
          <w:tcPr>
            <w:tcW w:w="4660" w:type="dxa"/>
            <w:gridSpan w:val="2"/>
            <w:vAlign w:val="center"/>
          </w:tcPr>
          <w:p w:rsidR="00EA7E44" w:rsidRDefault="00452428">
            <w:pPr>
              <w:snapToGrid w:val="0"/>
              <w:jc w:val="center"/>
            </w:pPr>
            <w:r>
              <w:rPr>
                <w:rFonts w:ascii="宋体" w:hAnsi="宋体" w:cs="宋体"/>
                <w:color w:val="000000"/>
                <w:sz w:val="20"/>
              </w:rPr>
              <w:t>支出功能分类科目</w:t>
            </w:r>
          </w:p>
        </w:tc>
        <w:tc>
          <w:tcPr>
            <w:tcW w:w="1720" w:type="dxa"/>
            <w:vMerge w:val="restart"/>
            <w:vAlign w:val="center"/>
          </w:tcPr>
          <w:p w:rsidR="00EA7E44" w:rsidRDefault="00452428">
            <w:pPr>
              <w:snapToGrid w:val="0"/>
              <w:jc w:val="center"/>
            </w:pPr>
            <w:r>
              <w:rPr>
                <w:rFonts w:ascii="宋体" w:hAnsi="宋体" w:cs="宋体"/>
                <w:color w:val="000000"/>
                <w:sz w:val="20"/>
              </w:rPr>
              <w:t>合计</w:t>
            </w:r>
          </w:p>
        </w:tc>
        <w:tc>
          <w:tcPr>
            <w:tcW w:w="5160" w:type="dxa"/>
            <w:gridSpan w:val="3"/>
            <w:vAlign w:val="center"/>
          </w:tcPr>
          <w:p w:rsidR="00EA7E44" w:rsidRDefault="00452428">
            <w:pPr>
              <w:snapToGrid w:val="0"/>
              <w:jc w:val="center"/>
            </w:pPr>
            <w:r>
              <w:rPr>
                <w:rFonts w:ascii="宋体" w:hAnsi="宋体" w:cs="宋体"/>
                <w:color w:val="000000"/>
                <w:sz w:val="20"/>
              </w:rPr>
              <w:t xml:space="preserve">基本支出  </w:t>
            </w:r>
          </w:p>
        </w:tc>
        <w:tc>
          <w:tcPr>
            <w:tcW w:w="1698" w:type="dxa"/>
            <w:vMerge w:val="restart"/>
            <w:vAlign w:val="center"/>
          </w:tcPr>
          <w:p w:rsidR="00EA7E44" w:rsidRDefault="00452428">
            <w:pPr>
              <w:snapToGrid w:val="0"/>
              <w:jc w:val="center"/>
            </w:pPr>
            <w:r>
              <w:rPr>
                <w:rFonts w:ascii="宋体" w:hAnsi="宋体" w:cs="宋体"/>
                <w:color w:val="000000"/>
                <w:sz w:val="20"/>
              </w:rPr>
              <w:t>项目支出</w:t>
            </w:r>
          </w:p>
        </w:tc>
      </w:tr>
      <w:tr w:rsidR="00EA7E44">
        <w:trPr>
          <w:trHeight w:hRule="exact" w:val="793"/>
          <w:jc w:val="center"/>
        </w:trPr>
        <w:tc>
          <w:tcPr>
            <w:tcW w:w="1180" w:type="dxa"/>
            <w:vAlign w:val="center"/>
          </w:tcPr>
          <w:p w:rsidR="00EA7E44" w:rsidRDefault="00452428">
            <w:pPr>
              <w:snapToGrid w:val="0"/>
              <w:jc w:val="center"/>
            </w:pPr>
            <w:r>
              <w:rPr>
                <w:rFonts w:ascii="宋体" w:hAnsi="宋体" w:cs="宋体"/>
                <w:color w:val="000000"/>
                <w:sz w:val="20"/>
              </w:rPr>
              <w:t>科目编码</w:t>
            </w:r>
          </w:p>
        </w:tc>
        <w:tc>
          <w:tcPr>
            <w:tcW w:w="3480" w:type="dxa"/>
            <w:vAlign w:val="center"/>
          </w:tcPr>
          <w:p w:rsidR="00EA7E44" w:rsidRDefault="00452428">
            <w:pPr>
              <w:snapToGrid w:val="0"/>
              <w:jc w:val="center"/>
            </w:pPr>
            <w:r>
              <w:rPr>
                <w:rFonts w:ascii="宋体" w:hAnsi="宋体" w:cs="宋体"/>
                <w:color w:val="000000"/>
                <w:sz w:val="20"/>
              </w:rPr>
              <w:t>科目名称</w:t>
            </w:r>
          </w:p>
        </w:tc>
        <w:tc>
          <w:tcPr>
            <w:tcW w:w="1720" w:type="dxa"/>
            <w:vMerge/>
            <w:vAlign w:val="center"/>
          </w:tcPr>
          <w:p w:rsidR="00EA7E44" w:rsidRDefault="00EA7E44"/>
        </w:tc>
        <w:tc>
          <w:tcPr>
            <w:tcW w:w="1720" w:type="dxa"/>
            <w:vAlign w:val="center"/>
          </w:tcPr>
          <w:p w:rsidR="00EA7E44" w:rsidRDefault="00452428">
            <w:pPr>
              <w:snapToGrid w:val="0"/>
              <w:jc w:val="center"/>
            </w:pPr>
            <w:r>
              <w:rPr>
                <w:rFonts w:ascii="宋体" w:hAnsi="宋体" w:cs="宋体"/>
                <w:color w:val="000000"/>
                <w:sz w:val="20"/>
              </w:rPr>
              <w:t>小计</w:t>
            </w:r>
          </w:p>
        </w:tc>
        <w:tc>
          <w:tcPr>
            <w:tcW w:w="1720" w:type="dxa"/>
            <w:vAlign w:val="center"/>
          </w:tcPr>
          <w:p w:rsidR="00EA7E44" w:rsidRDefault="00452428">
            <w:pPr>
              <w:snapToGrid w:val="0"/>
              <w:jc w:val="center"/>
            </w:pPr>
            <w:r>
              <w:rPr>
                <w:rFonts w:ascii="宋体" w:hAnsi="宋体" w:cs="宋体"/>
                <w:color w:val="000000"/>
                <w:sz w:val="20"/>
              </w:rPr>
              <w:t>人员经费</w:t>
            </w:r>
          </w:p>
        </w:tc>
        <w:tc>
          <w:tcPr>
            <w:tcW w:w="1720" w:type="dxa"/>
            <w:vAlign w:val="center"/>
          </w:tcPr>
          <w:p w:rsidR="00EA7E44" w:rsidRDefault="00452428">
            <w:pPr>
              <w:snapToGrid w:val="0"/>
              <w:jc w:val="center"/>
            </w:pPr>
            <w:r>
              <w:rPr>
                <w:rFonts w:ascii="宋体" w:hAnsi="宋体" w:cs="宋体"/>
                <w:color w:val="000000"/>
                <w:sz w:val="20"/>
              </w:rPr>
              <w:t>公用经费</w:t>
            </w:r>
          </w:p>
        </w:tc>
        <w:tc>
          <w:tcPr>
            <w:tcW w:w="1698" w:type="dxa"/>
            <w:vMerge/>
            <w:vAlign w:val="center"/>
          </w:tcPr>
          <w:p w:rsidR="00EA7E44" w:rsidRDefault="00EA7E44"/>
        </w:tc>
      </w:tr>
      <w:tr w:rsidR="00EA7E44">
        <w:trPr>
          <w:trHeight w:hRule="exact" w:val="643"/>
          <w:jc w:val="center"/>
        </w:trPr>
        <w:tc>
          <w:tcPr>
            <w:tcW w:w="4660" w:type="dxa"/>
            <w:gridSpan w:val="2"/>
            <w:vAlign w:val="center"/>
          </w:tcPr>
          <w:p w:rsidR="00EA7E44" w:rsidRDefault="00452428">
            <w:pPr>
              <w:snapToGrid w:val="0"/>
              <w:jc w:val="center"/>
            </w:pPr>
            <w:r>
              <w:rPr>
                <w:rFonts w:ascii="宋体" w:hAnsi="宋体" w:cs="宋体"/>
                <w:color w:val="000000"/>
                <w:sz w:val="20"/>
              </w:rPr>
              <w:t>合计</w:t>
            </w:r>
          </w:p>
        </w:tc>
        <w:tc>
          <w:tcPr>
            <w:tcW w:w="1720" w:type="dxa"/>
            <w:vAlign w:val="center"/>
          </w:tcPr>
          <w:p w:rsidR="00EA7E44" w:rsidRDefault="00452428">
            <w:pPr>
              <w:snapToGrid w:val="0"/>
              <w:jc w:val="right"/>
            </w:pPr>
            <w:r>
              <w:rPr>
                <w:rFonts w:ascii="宋体" w:hAnsi="宋体" w:cs="宋体"/>
                <w:color w:val="000000"/>
                <w:sz w:val="20"/>
              </w:rPr>
              <w:t>481,943,496.10</w:t>
            </w:r>
          </w:p>
        </w:tc>
        <w:tc>
          <w:tcPr>
            <w:tcW w:w="1720" w:type="dxa"/>
            <w:vAlign w:val="center"/>
          </w:tcPr>
          <w:p w:rsidR="00EA7E44" w:rsidRDefault="00452428">
            <w:pPr>
              <w:snapToGrid w:val="0"/>
              <w:jc w:val="right"/>
            </w:pPr>
            <w:r>
              <w:rPr>
                <w:rFonts w:ascii="宋体" w:hAnsi="宋体" w:cs="宋体"/>
                <w:color w:val="000000"/>
                <w:sz w:val="20"/>
              </w:rPr>
              <w:t>390,797,927.10</w:t>
            </w:r>
          </w:p>
        </w:tc>
        <w:tc>
          <w:tcPr>
            <w:tcW w:w="1720" w:type="dxa"/>
            <w:vAlign w:val="center"/>
          </w:tcPr>
          <w:p w:rsidR="00EA7E44" w:rsidRDefault="00452428">
            <w:pPr>
              <w:snapToGrid w:val="0"/>
              <w:jc w:val="right"/>
            </w:pPr>
            <w:r>
              <w:rPr>
                <w:rFonts w:ascii="宋体" w:hAnsi="宋体" w:cs="宋体"/>
                <w:color w:val="000000"/>
                <w:sz w:val="20"/>
              </w:rPr>
              <w:t>311,551,949.48</w:t>
            </w:r>
          </w:p>
        </w:tc>
        <w:tc>
          <w:tcPr>
            <w:tcW w:w="1720" w:type="dxa"/>
            <w:vAlign w:val="center"/>
          </w:tcPr>
          <w:p w:rsidR="00EA7E44" w:rsidRDefault="00452428">
            <w:pPr>
              <w:snapToGrid w:val="0"/>
              <w:jc w:val="right"/>
            </w:pPr>
            <w:r>
              <w:rPr>
                <w:rFonts w:ascii="宋体" w:hAnsi="宋体" w:cs="宋体"/>
                <w:color w:val="000000"/>
                <w:sz w:val="20"/>
              </w:rPr>
              <w:t>79,245,977.62</w:t>
            </w:r>
          </w:p>
        </w:tc>
        <w:tc>
          <w:tcPr>
            <w:tcW w:w="1698" w:type="dxa"/>
            <w:vAlign w:val="center"/>
          </w:tcPr>
          <w:p w:rsidR="00EA7E44" w:rsidRDefault="00452428">
            <w:pPr>
              <w:snapToGrid w:val="0"/>
              <w:jc w:val="right"/>
            </w:pPr>
            <w:r>
              <w:rPr>
                <w:rFonts w:ascii="宋体" w:hAnsi="宋体" w:cs="宋体"/>
                <w:color w:val="000000"/>
                <w:sz w:val="20"/>
              </w:rPr>
              <w:t>91,145,569.00</w:t>
            </w:r>
          </w:p>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205</w:t>
            </w:r>
          </w:p>
        </w:tc>
        <w:tc>
          <w:tcPr>
            <w:tcW w:w="3480" w:type="dxa"/>
            <w:vAlign w:val="center"/>
          </w:tcPr>
          <w:p w:rsidR="00EA7E44" w:rsidRDefault="00452428">
            <w:pPr>
              <w:snapToGrid w:val="0"/>
            </w:pPr>
            <w:r>
              <w:rPr>
                <w:rFonts w:ascii="宋体" w:hAnsi="宋体" w:cs="宋体"/>
                <w:color w:val="000000"/>
                <w:sz w:val="20"/>
              </w:rPr>
              <w:t>教育支出</w:t>
            </w:r>
          </w:p>
        </w:tc>
        <w:tc>
          <w:tcPr>
            <w:tcW w:w="1720" w:type="dxa"/>
            <w:vAlign w:val="center"/>
          </w:tcPr>
          <w:p w:rsidR="00EA7E44" w:rsidRDefault="00452428">
            <w:pPr>
              <w:snapToGrid w:val="0"/>
              <w:jc w:val="right"/>
            </w:pPr>
            <w:r>
              <w:rPr>
                <w:rFonts w:ascii="宋体" w:hAnsi="宋体" w:cs="宋体"/>
                <w:color w:val="000000"/>
                <w:sz w:val="20"/>
              </w:rPr>
              <w:t>435,907,447.62</w:t>
            </w:r>
          </w:p>
        </w:tc>
        <w:tc>
          <w:tcPr>
            <w:tcW w:w="1720" w:type="dxa"/>
            <w:vAlign w:val="center"/>
          </w:tcPr>
          <w:p w:rsidR="00EA7E44" w:rsidRDefault="00452428">
            <w:pPr>
              <w:snapToGrid w:val="0"/>
              <w:jc w:val="right"/>
            </w:pPr>
            <w:r>
              <w:rPr>
                <w:rFonts w:ascii="宋体" w:hAnsi="宋体" w:cs="宋体"/>
                <w:color w:val="000000"/>
                <w:sz w:val="20"/>
              </w:rPr>
              <w:t>346,194,377.62</w:t>
            </w:r>
          </w:p>
        </w:tc>
        <w:tc>
          <w:tcPr>
            <w:tcW w:w="1720" w:type="dxa"/>
            <w:vAlign w:val="center"/>
          </w:tcPr>
          <w:p w:rsidR="00EA7E44" w:rsidRDefault="00452428">
            <w:pPr>
              <w:snapToGrid w:val="0"/>
              <w:jc w:val="right"/>
            </w:pPr>
            <w:r>
              <w:rPr>
                <w:rFonts w:ascii="宋体" w:hAnsi="宋体" w:cs="宋体"/>
                <w:color w:val="000000"/>
                <w:sz w:val="20"/>
              </w:rPr>
              <w:t>266,985,400.00</w:t>
            </w:r>
          </w:p>
        </w:tc>
        <w:tc>
          <w:tcPr>
            <w:tcW w:w="1720" w:type="dxa"/>
            <w:vAlign w:val="center"/>
          </w:tcPr>
          <w:p w:rsidR="00EA7E44" w:rsidRDefault="00452428">
            <w:pPr>
              <w:snapToGrid w:val="0"/>
              <w:jc w:val="right"/>
            </w:pPr>
            <w:r>
              <w:rPr>
                <w:rFonts w:ascii="宋体" w:hAnsi="宋体" w:cs="宋体"/>
                <w:color w:val="000000"/>
                <w:sz w:val="20"/>
              </w:rPr>
              <w:t>79,208,977.62</w:t>
            </w:r>
          </w:p>
        </w:tc>
        <w:tc>
          <w:tcPr>
            <w:tcW w:w="1698" w:type="dxa"/>
            <w:vAlign w:val="center"/>
          </w:tcPr>
          <w:p w:rsidR="00EA7E44" w:rsidRDefault="00452428">
            <w:pPr>
              <w:snapToGrid w:val="0"/>
              <w:jc w:val="right"/>
            </w:pPr>
            <w:r>
              <w:rPr>
                <w:rFonts w:ascii="宋体" w:hAnsi="宋体" w:cs="宋体"/>
                <w:color w:val="000000"/>
                <w:sz w:val="20"/>
              </w:rPr>
              <w:t>89,713,070.00</w:t>
            </w:r>
          </w:p>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20503</w:t>
            </w:r>
          </w:p>
        </w:tc>
        <w:tc>
          <w:tcPr>
            <w:tcW w:w="3480" w:type="dxa"/>
            <w:vAlign w:val="center"/>
          </w:tcPr>
          <w:p w:rsidR="00EA7E44" w:rsidRDefault="00452428">
            <w:pPr>
              <w:snapToGrid w:val="0"/>
            </w:pPr>
            <w:r>
              <w:rPr>
                <w:rFonts w:ascii="宋体" w:hAnsi="宋体" w:cs="宋体"/>
                <w:color w:val="000000"/>
                <w:sz w:val="20"/>
              </w:rPr>
              <w:t>职业教育</w:t>
            </w:r>
          </w:p>
        </w:tc>
        <w:tc>
          <w:tcPr>
            <w:tcW w:w="1720" w:type="dxa"/>
            <w:vAlign w:val="center"/>
          </w:tcPr>
          <w:p w:rsidR="00EA7E44" w:rsidRDefault="00452428">
            <w:pPr>
              <w:snapToGrid w:val="0"/>
              <w:jc w:val="right"/>
            </w:pPr>
            <w:r>
              <w:rPr>
                <w:rFonts w:ascii="宋体" w:hAnsi="宋体" w:cs="宋体"/>
                <w:color w:val="000000"/>
                <w:sz w:val="20"/>
              </w:rPr>
              <w:t>435,907,447.62</w:t>
            </w:r>
          </w:p>
        </w:tc>
        <w:tc>
          <w:tcPr>
            <w:tcW w:w="1720" w:type="dxa"/>
            <w:vAlign w:val="center"/>
          </w:tcPr>
          <w:p w:rsidR="00EA7E44" w:rsidRDefault="00452428">
            <w:pPr>
              <w:snapToGrid w:val="0"/>
              <w:jc w:val="right"/>
            </w:pPr>
            <w:r>
              <w:rPr>
                <w:rFonts w:ascii="宋体" w:hAnsi="宋体" w:cs="宋体"/>
                <w:color w:val="000000"/>
                <w:sz w:val="20"/>
              </w:rPr>
              <w:t>346,194,377.62</w:t>
            </w:r>
          </w:p>
        </w:tc>
        <w:tc>
          <w:tcPr>
            <w:tcW w:w="1720" w:type="dxa"/>
            <w:vAlign w:val="center"/>
          </w:tcPr>
          <w:p w:rsidR="00EA7E44" w:rsidRDefault="00452428">
            <w:pPr>
              <w:snapToGrid w:val="0"/>
              <w:jc w:val="right"/>
            </w:pPr>
            <w:r>
              <w:rPr>
                <w:rFonts w:ascii="宋体" w:hAnsi="宋体" w:cs="宋体"/>
                <w:color w:val="000000"/>
                <w:sz w:val="20"/>
              </w:rPr>
              <w:t>266,985,400.00</w:t>
            </w:r>
          </w:p>
        </w:tc>
        <w:tc>
          <w:tcPr>
            <w:tcW w:w="1720" w:type="dxa"/>
            <w:vAlign w:val="center"/>
          </w:tcPr>
          <w:p w:rsidR="00EA7E44" w:rsidRDefault="00452428">
            <w:pPr>
              <w:snapToGrid w:val="0"/>
              <w:jc w:val="right"/>
            </w:pPr>
            <w:r>
              <w:rPr>
                <w:rFonts w:ascii="宋体" w:hAnsi="宋体" w:cs="宋体"/>
                <w:color w:val="000000"/>
                <w:sz w:val="20"/>
              </w:rPr>
              <w:t>79,208,977.62</w:t>
            </w:r>
          </w:p>
        </w:tc>
        <w:tc>
          <w:tcPr>
            <w:tcW w:w="1698" w:type="dxa"/>
            <w:vAlign w:val="center"/>
          </w:tcPr>
          <w:p w:rsidR="00EA7E44" w:rsidRDefault="00452428">
            <w:pPr>
              <w:snapToGrid w:val="0"/>
              <w:jc w:val="right"/>
            </w:pPr>
            <w:r>
              <w:rPr>
                <w:rFonts w:ascii="宋体" w:hAnsi="宋体" w:cs="宋体"/>
                <w:color w:val="000000"/>
                <w:sz w:val="20"/>
              </w:rPr>
              <w:t>89,713,070.00</w:t>
            </w:r>
          </w:p>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2050302</w:t>
            </w:r>
          </w:p>
        </w:tc>
        <w:tc>
          <w:tcPr>
            <w:tcW w:w="3480" w:type="dxa"/>
            <w:vAlign w:val="center"/>
          </w:tcPr>
          <w:p w:rsidR="00EA7E44" w:rsidRDefault="00452428">
            <w:pPr>
              <w:snapToGrid w:val="0"/>
            </w:pPr>
            <w:r>
              <w:rPr>
                <w:rFonts w:ascii="宋体" w:hAnsi="宋体" w:cs="宋体"/>
                <w:color w:val="000000"/>
                <w:sz w:val="20"/>
              </w:rPr>
              <w:t>中等职业教育</w:t>
            </w:r>
          </w:p>
        </w:tc>
        <w:tc>
          <w:tcPr>
            <w:tcW w:w="1720" w:type="dxa"/>
            <w:vAlign w:val="center"/>
          </w:tcPr>
          <w:p w:rsidR="00EA7E44" w:rsidRDefault="00452428">
            <w:pPr>
              <w:snapToGrid w:val="0"/>
              <w:jc w:val="right"/>
            </w:pPr>
            <w:r>
              <w:rPr>
                <w:rFonts w:ascii="宋体" w:hAnsi="宋体" w:cs="宋体"/>
                <w:color w:val="000000"/>
                <w:sz w:val="20"/>
              </w:rPr>
              <w:t>77,097,450.00</w:t>
            </w:r>
          </w:p>
        </w:tc>
        <w:tc>
          <w:tcPr>
            <w:tcW w:w="1720" w:type="dxa"/>
            <w:vAlign w:val="center"/>
          </w:tcPr>
          <w:p w:rsidR="00EA7E44" w:rsidRDefault="00452428">
            <w:pPr>
              <w:snapToGrid w:val="0"/>
              <w:jc w:val="right"/>
            </w:pPr>
            <w:r>
              <w:rPr>
                <w:rFonts w:ascii="宋体" w:hAnsi="宋体" w:cs="宋体"/>
                <w:color w:val="000000"/>
                <w:sz w:val="20"/>
              </w:rPr>
              <w:t>63,042,000.00</w:t>
            </w:r>
          </w:p>
        </w:tc>
        <w:tc>
          <w:tcPr>
            <w:tcW w:w="1720" w:type="dxa"/>
            <w:vAlign w:val="center"/>
          </w:tcPr>
          <w:p w:rsidR="00EA7E44" w:rsidRDefault="00452428">
            <w:pPr>
              <w:snapToGrid w:val="0"/>
              <w:jc w:val="right"/>
            </w:pPr>
            <w:r>
              <w:rPr>
                <w:rFonts w:ascii="宋体" w:hAnsi="宋体" w:cs="宋体"/>
                <w:color w:val="000000"/>
                <w:sz w:val="20"/>
              </w:rPr>
              <w:t>52,869,000.00</w:t>
            </w:r>
          </w:p>
        </w:tc>
        <w:tc>
          <w:tcPr>
            <w:tcW w:w="1720" w:type="dxa"/>
            <w:vAlign w:val="center"/>
          </w:tcPr>
          <w:p w:rsidR="00EA7E44" w:rsidRDefault="00452428">
            <w:pPr>
              <w:snapToGrid w:val="0"/>
              <w:jc w:val="right"/>
            </w:pPr>
            <w:r>
              <w:rPr>
                <w:rFonts w:ascii="宋体" w:hAnsi="宋体" w:cs="宋体"/>
                <w:color w:val="000000"/>
                <w:sz w:val="20"/>
              </w:rPr>
              <w:t>10,173,000.00</w:t>
            </w:r>
          </w:p>
        </w:tc>
        <w:tc>
          <w:tcPr>
            <w:tcW w:w="1698" w:type="dxa"/>
            <w:vAlign w:val="center"/>
          </w:tcPr>
          <w:p w:rsidR="00EA7E44" w:rsidRDefault="00452428">
            <w:pPr>
              <w:snapToGrid w:val="0"/>
              <w:jc w:val="right"/>
            </w:pPr>
            <w:r>
              <w:rPr>
                <w:rFonts w:ascii="宋体" w:hAnsi="宋体" w:cs="宋体"/>
                <w:color w:val="000000"/>
                <w:sz w:val="20"/>
              </w:rPr>
              <w:t>14,055,450.00</w:t>
            </w:r>
          </w:p>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2050305</w:t>
            </w:r>
          </w:p>
        </w:tc>
        <w:tc>
          <w:tcPr>
            <w:tcW w:w="3480" w:type="dxa"/>
            <w:vAlign w:val="center"/>
          </w:tcPr>
          <w:p w:rsidR="00EA7E44" w:rsidRDefault="00452428">
            <w:pPr>
              <w:snapToGrid w:val="0"/>
            </w:pPr>
            <w:r>
              <w:rPr>
                <w:rFonts w:ascii="宋体" w:hAnsi="宋体" w:cs="宋体"/>
                <w:color w:val="000000"/>
                <w:sz w:val="20"/>
              </w:rPr>
              <w:t>高等职业教育</w:t>
            </w:r>
          </w:p>
        </w:tc>
        <w:tc>
          <w:tcPr>
            <w:tcW w:w="1720" w:type="dxa"/>
            <w:vAlign w:val="center"/>
          </w:tcPr>
          <w:p w:rsidR="00EA7E44" w:rsidRDefault="00452428">
            <w:pPr>
              <w:snapToGrid w:val="0"/>
              <w:jc w:val="right"/>
            </w:pPr>
            <w:r>
              <w:rPr>
                <w:rFonts w:ascii="宋体" w:hAnsi="宋体" w:cs="宋体"/>
                <w:color w:val="000000"/>
                <w:sz w:val="20"/>
              </w:rPr>
              <w:t>358,809,997.62</w:t>
            </w:r>
          </w:p>
        </w:tc>
        <w:tc>
          <w:tcPr>
            <w:tcW w:w="1720" w:type="dxa"/>
            <w:vAlign w:val="center"/>
          </w:tcPr>
          <w:p w:rsidR="00EA7E44" w:rsidRDefault="00452428">
            <w:pPr>
              <w:snapToGrid w:val="0"/>
              <w:jc w:val="right"/>
            </w:pPr>
            <w:r>
              <w:rPr>
                <w:rFonts w:ascii="宋体" w:hAnsi="宋体" w:cs="宋体"/>
                <w:color w:val="000000"/>
                <w:sz w:val="20"/>
              </w:rPr>
              <w:t>283,152,377.62</w:t>
            </w:r>
          </w:p>
        </w:tc>
        <w:tc>
          <w:tcPr>
            <w:tcW w:w="1720" w:type="dxa"/>
            <w:vAlign w:val="center"/>
          </w:tcPr>
          <w:p w:rsidR="00EA7E44" w:rsidRDefault="00452428">
            <w:pPr>
              <w:snapToGrid w:val="0"/>
              <w:jc w:val="right"/>
            </w:pPr>
            <w:r>
              <w:rPr>
                <w:rFonts w:ascii="宋体" w:hAnsi="宋体" w:cs="宋体"/>
                <w:color w:val="000000"/>
                <w:sz w:val="20"/>
              </w:rPr>
              <w:t>214,116,400.00</w:t>
            </w:r>
          </w:p>
        </w:tc>
        <w:tc>
          <w:tcPr>
            <w:tcW w:w="1720" w:type="dxa"/>
            <w:vAlign w:val="center"/>
          </w:tcPr>
          <w:p w:rsidR="00EA7E44" w:rsidRDefault="00452428">
            <w:pPr>
              <w:snapToGrid w:val="0"/>
              <w:jc w:val="right"/>
            </w:pPr>
            <w:r>
              <w:rPr>
                <w:rFonts w:ascii="宋体" w:hAnsi="宋体" w:cs="宋体"/>
                <w:color w:val="000000"/>
                <w:sz w:val="20"/>
              </w:rPr>
              <w:t>69,035,977.62</w:t>
            </w:r>
          </w:p>
        </w:tc>
        <w:tc>
          <w:tcPr>
            <w:tcW w:w="1698" w:type="dxa"/>
            <w:vAlign w:val="center"/>
          </w:tcPr>
          <w:p w:rsidR="00EA7E44" w:rsidRDefault="00452428">
            <w:pPr>
              <w:snapToGrid w:val="0"/>
              <w:jc w:val="right"/>
            </w:pPr>
            <w:r>
              <w:rPr>
                <w:rFonts w:ascii="宋体" w:hAnsi="宋体" w:cs="宋体"/>
                <w:color w:val="000000"/>
                <w:sz w:val="20"/>
              </w:rPr>
              <w:t>75,657,620.00</w:t>
            </w:r>
          </w:p>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206</w:t>
            </w:r>
          </w:p>
        </w:tc>
        <w:tc>
          <w:tcPr>
            <w:tcW w:w="3480" w:type="dxa"/>
            <w:vAlign w:val="center"/>
          </w:tcPr>
          <w:p w:rsidR="00EA7E44" w:rsidRDefault="00452428">
            <w:pPr>
              <w:snapToGrid w:val="0"/>
            </w:pPr>
            <w:r>
              <w:rPr>
                <w:rFonts w:ascii="宋体" w:hAnsi="宋体" w:cs="宋体"/>
                <w:color w:val="000000"/>
                <w:sz w:val="20"/>
              </w:rPr>
              <w:t>科学技术支出</w:t>
            </w:r>
          </w:p>
        </w:tc>
        <w:tc>
          <w:tcPr>
            <w:tcW w:w="1720" w:type="dxa"/>
            <w:vAlign w:val="center"/>
          </w:tcPr>
          <w:p w:rsidR="00EA7E44" w:rsidRDefault="00452428">
            <w:pPr>
              <w:snapToGrid w:val="0"/>
              <w:jc w:val="right"/>
            </w:pPr>
            <w:r>
              <w:rPr>
                <w:rFonts w:ascii="宋体" w:hAnsi="宋体" w:cs="宋体"/>
                <w:color w:val="000000"/>
                <w:sz w:val="20"/>
              </w:rPr>
              <w:t>262,370.80</w:t>
            </w:r>
          </w:p>
        </w:tc>
        <w:tc>
          <w:tcPr>
            <w:tcW w:w="1720" w:type="dxa"/>
            <w:vAlign w:val="center"/>
          </w:tcPr>
          <w:p w:rsidR="00EA7E44" w:rsidRDefault="00452428">
            <w:pPr>
              <w:snapToGrid w:val="0"/>
              <w:jc w:val="right"/>
            </w:pPr>
            <w:r>
              <w:rPr>
                <w:rFonts w:ascii="宋体" w:hAnsi="宋体" w:cs="宋体"/>
                <w:color w:val="000000"/>
                <w:sz w:val="20"/>
              </w:rPr>
              <w:t>262,370.80</w:t>
            </w:r>
          </w:p>
        </w:tc>
        <w:tc>
          <w:tcPr>
            <w:tcW w:w="1720" w:type="dxa"/>
            <w:vAlign w:val="center"/>
          </w:tcPr>
          <w:p w:rsidR="00EA7E44" w:rsidRDefault="00452428">
            <w:pPr>
              <w:snapToGrid w:val="0"/>
              <w:jc w:val="right"/>
            </w:pPr>
            <w:r>
              <w:rPr>
                <w:rFonts w:ascii="宋体" w:hAnsi="宋体" w:cs="宋体"/>
                <w:color w:val="000000"/>
                <w:sz w:val="20"/>
              </w:rPr>
              <w:t>262,370.80</w:t>
            </w:r>
          </w:p>
        </w:tc>
        <w:tc>
          <w:tcPr>
            <w:tcW w:w="1720" w:type="dxa"/>
            <w:vAlign w:val="center"/>
          </w:tcPr>
          <w:p w:rsidR="00EA7E44" w:rsidRDefault="00EA7E44"/>
        </w:tc>
        <w:tc>
          <w:tcPr>
            <w:tcW w:w="1698" w:type="dxa"/>
            <w:vAlign w:val="center"/>
          </w:tcPr>
          <w:p w:rsidR="00EA7E44" w:rsidRDefault="00EA7E44"/>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20699</w:t>
            </w:r>
          </w:p>
        </w:tc>
        <w:tc>
          <w:tcPr>
            <w:tcW w:w="3480" w:type="dxa"/>
            <w:vAlign w:val="center"/>
          </w:tcPr>
          <w:p w:rsidR="00EA7E44" w:rsidRDefault="00452428">
            <w:pPr>
              <w:snapToGrid w:val="0"/>
            </w:pPr>
            <w:r>
              <w:rPr>
                <w:rFonts w:ascii="宋体" w:hAnsi="宋体" w:cs="宋体"/>
                <w:color w:val="000000"/>
                <w:sz w:val="20"/>
              </w:rPr>
              <w:t>其他科学技术支出</w:t>
            </w:r>
          </w:p>
        </w:tc>
        <w:tc>
          <w:tcPr>
            <w:tcW w:w="1720" w:type="dxa"/>
            <w:vAlign w:val="center"/>
          </w:tcPr>
          <w:p w:rsidR="00EA7E44" w:rsidRDefault="00452428">
            <w:pPr>
              <w:snapToGrid w:val="0"/>
              <w:jc w:val="right"/>
            </w:pPr>
            <w:r>
              <w:rPr>
                <w:rFonts w:ascii="宋体" w:hAnsi="宋体" w:cs="宋体"/>
                <w:color w:val="000000"/>
                <w:sz w:val="20"/>
              </w:rPr>
              <w:t>262,370.80</w:t>
            </w:r>
          </w:p>
        </w:tc>
        <w:tc>
          <w:tcPr>
            <w:tcW w:w="1720" w:type="dxa"/>
            <w:vAlign w:val="center"/>
          </w:tcPr>
          <w:p w:rsidR="00EA7E44" w:rsidRDefault="00452428">
            <w:pPr>
              <w:snapToGrid w:val="0"/>
              <w:jc w:val="right"/>
            </w:pPr>
            <w:r>
              <w:rPr>
                <w:rFonts w:ascii="宋体" w:hAnsi="宋体" w:cs="宋体"/>
                <w:color w:val="000000"/>
                <w:sz w:val="20"/>
              </w:rPr>
              <w:t>262,370.80</w:t>
            </w:r>
          </w:p>
        </w:tc>
        <w:tc>
          <w:tcPr>
            <w:tcW w:w="1720" w:type="dxa"/>
            <w:vAlign w:val="center"/>
          </w:tcPr>
          <w:p w:rsidR="00EA7E44" w:rsidRDefault="00452428">
            <w:pPr>
              <w:snapToGrid w:val="0"/>
              <w:jc w:val="right"/>
            </w:pPr>
            <w:r>
              <w:rPr>
                <w:rFonts w:ascii="宋体" w:hAnsi="宋体" w:cs="宋体"/>
                <w:color w:val="000000"/>
                <w:sz w:val="20"/>
              </w:rPr>
              <w:t>262,370.80</w:t>
            </w:r>
          </w:p>
        </w:tc>
        <w:tc>
          <w:tcPr>
            <w:tcW w:w="1720" w:type="dxa"/>
            <w:vAlign w:val="center"/>
          </w:tcPr>
          <w:p w:rsidR="00EA7E44" w:rsidRDefault="00EA7E44"/>
        </w:tc>
        <w:tc>
          <w:tcPr>
            <w:tcW w:w="1698" w:type="dxa"/>
            <w:vAlign w:val="center"/>
          </w:tcPr>
          <w:p w:rsidR="00EA7E44" w:rsidRDefault="00EA7E44"/>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2069903</w:t>
            </w:r>
          </w:p>
        </w:tc>
        <w:tc>
          <w:tcPr>
            <w:tcW w:w="3480" w:type="dxa"/>
            <w:vAlign w:val="center"/>
          </w:tcPr>
          <w:p w:rsidR="00EA7E44" w:rsidRDefault="00452428">
            <w:pPr>
              <w:snapToGrid w:val="0"/>
            </w:pPr>
            <w:r>
              <w:rPr>
                <w:rFonts w:ascii="宋体" w:hAnsi="宋体" w:cs="宋体"/>
                <w:color w:val="000000"/>
                <w:sz w:val="20"/>
              </w:rPr>
              <w:t>转制科研机构</w:t>
            </w:r>
          </w:p>
        </w:tc>
        <w:tc>
          <w:tcPr>
            <w:tcW w:w="1720" w:type="dxa"/>
            <w:vAlign w:val="center"/>
          </w:tcPr>
          <w:p w:rsidR="00EA7E44" w:rsidRDefault="00452428">
            <w:pPr>
              <w:snapToGrid w:val="0"/>
              <w:jc w:val="right"/>
            </w:pPr>
            <w:r>
              <w:rPr>
                <w:rFonts w:ascii="宋体" w:hAnsi="宋体" w:cs="宋体"/>
                <w:color w:val="000000"/>
                <w:sz w:val="20"/>
              </w:rPr>
              <w:t>262,370.80</w:t>
            </w:r>
          </w:p>
        </w:tc>
        <w:tc>
          <w:tcPr>
            <w:tcW w:w="1720" w:type="dxa"/>
            <w:vAlign w:val="center"/>
          </w:tcPr>
          <w:p w:rsidR="00EA7E44" w:rsidRDefault="00452428">
            <w:pPr>
              <w:snapToGrid w:val="0"/>
              <w:jc w:val="right"/>
            </w:pPr>
            <w:r>
              <w:rPr>
                <w:rFonts w:ascii="宋体" w:hAnsi="宋体" w:cs="宋体"/>
                <w:color w:val="000000"/>
                <w:sz w:val="20"/>
              </w:rPr>
              <w:t>262,370.80</w:t>
            </w:r>
          </w:p>
        </w:tc>
        <w:tc>
          <w:tcPr>
            <w:tcW w:w="1720" w:type="dxa"/>
            <w:vAlign w:val="center"/>
          </w:tcPr>
          <w:p w:rsidR="00EA7E44" w:rsidRDefault="00452428">
            <w:pPr>
              <w:snapToGrid w:val="0"/>
              <w:jc w:val="right"/>
            </w:pPr>
            <w:r>
              <w:rPr>
                <w:rFonts w:ascii="宋体" w:hAnsi="宋体" w:cs="宋体"/>
                <w:color w:val="000000"/>
                <w:sz w:val="20"/>
              </w:rPr>
              <w:t>262,370.80</w:t>
            </w:r>
          </w:p>
        </w:tc>
        <w:tc>
          <w:tcPr>
            <w:tcW w:w="1720" w:type="dxa"/>
            <w:vAlign w:val="center"/>
          </w:tcPr>
          <w:p w:rsidR="00EA7E44" w:rsidRDefault="00EA7E44"/>
        </w:tc>
        <w:tc>
          <w:tcPr>
            <w:tcW w:w="1698" w:type="dxa"/>
            <w:vAlign w:val="center"/>
          </w:tcPr>
          <w:p w:rsidR="00EA7E44" w:rsidRDefault="00EA7E44"/>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208</w:t>
            </w:r>
          </w:p>
        </w:tc>
        <w:tc>
          <w:tcPr>
            <w:tcW w:w="3480" w:type="dxa"/>
            <w:vAlign w:val="center"/>
          </w:tcPr>
          <w:p w:rsidR="00EA7E44" w:rsidRDefault="00452428">
            <w:pPr>
              <w:snapToGrid w:val="0"/>
            </w:pPr>
            <w:r>
              <w:rPr>
                <w:rFonts w:ascii="宋体" w:hAnsi="宋体" w:cs="宋体"/>
                <w:color w:val="000000"/>
                <w:sz w:val="20"/>
              </w:rPr>
              <w:t>社会保障和就业支出</w:t>
            </w:r>
          </w:p>
        </w:tc>
        <w:tc>
          <w:tcPr>
            <w:tcW w:w="1720" w:type="dxa"/>
            <w:vAlign w:val="center"/>
          </w:tcPr>
          <w:p w:rsidR="00EA7E44" w:rsidRDefault="00452428">
            <w:pPr>
              <w:snapToGrid w:val="0"/>
              <w:jc w:val="right"/>
            </w:pPr>
            <w:r>
              <w:rPr>
                <w:rFonts w:ascii="宋体" w:hAnsi="宋体" w:cs="宋体"/>
                <w:color w:val="000000"/>
                <w:sz w:val="20"/>
              </w:rPr>
              <w:t>24,320,977.68</w:t>
            </w:r>
          </w:p>
        </w:tc>
        <w:tc>
          <w:tcPr>
            <w:tcW w:w="1720" w:type="dxa"/>
            <w:vAlign w:val="center"/>
          </w:tcPr>
          <w:p w:rsidR="00EA7E44" w:rsidRDefault="00452428">
            <w:pPr>
              <w:snapToGrid w:val="0"/>
              <w:jc w:val="right"/>
            </w:pPr>
            <w:r>
              <w:rPr>
                <w:rFonts w:ascii="宋体" w:hAnsi="宋体" w:cs="宋体"/>
                <w:color w:val="000000"/>
                <w:sz w:val="20"/>
              </w:rPr>
              <w:t>22,888,478.68</w:t>
            </w:r>
          </w:p>
        </w:tc>
        <w:tc>
          <w:tcPr>
            <w:tcW w:w="1720" w:type="dxa"/>
            <w:vAlign w:val="center"/>
          </w:tcPr>
          <w:p w:rsidR="00EA7E44" w:rsidRDefault="00452428">
            <w:pPr>
              <w:snapToGrid w:val="0"/>
              <w:jc w:val="right"/>
            </w:pPr>
            <w:r>
              <w:rPr>
                <w:rFonts w:ascii="宋体" w:hAnsi="宋体" w:cs="宋体"/>
                <w:color w:val="000000"/>
                <w:sz w:val="20"/>
              </w:rPr>
              <w:t>22,851,478.68</w:t>
            </w:r>
          </w:p>
        </w:tc>
        <w:tc>
          <w:tcPr>
            <w:tcW w:w="1720" w:type="dxa"/>
            <w:vAlign w:val="center"/>
          </w:tcPr>
          <w:p w:rsidR="00EA7E44" w:rsidRDefault="00452428">
            <w:pPr>
              <w:snapToGrid w:val="0"/>
              <w:jc w:val="right"/>
            </w:pPr>
            <w:r>
              <w:rPr>
                <w:rFonts w:ascii="宋体" w:hAnsi="宋体" w:cs="宋体"/>
                <w:color w:val="000000"/>
                <w:sz w:val="20"/>
              </w:rPr>
              <w:t>37,000.00</w:t>
            </w:r>
          </w:p>
        </w:tc>
        <w:tc>
          <w:tcPr>
            <w:tcW w:w="1698" w:type="dxa"/>
            <w:vAlign w:val="center"/>
          </w:tcPr>
          <w:p w:rsidR="00EA7E44" w:rsidRDefault="00452428">
            <w:pPr>
              <w:snapToGrid w:val="0"/>
              <w:jc w:val="right"/>
            </w:pPr>
            <w:r>
              <w:rPr>
                <w:rFonts w:ascii="宋体" w:hAnsi="宋体" w:cs="宋体"/>
                <w:color w:val="000000"/>
                <w:sz w:val="20"/>
              </w:rPr>
              <w:t>1,432,499.00</w:t>
            </w:r>
          </w:p>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lastRenderedPageBreak/>
              <w:t>20805</w:t>
            </w:r>
          </w:p>
        </w:tc>
        <w:tc>
          <w:tcPr>
            <w:tcW w:w="3480" w:type="dxa"/>
            <w:vAlign w:val="center"/>
          </w:tcPr>
          <w:p w:rsidR="00EA7E44" w:rsidRDefault="00452428">
            <w:pPr>
              <w:snapToGrid w:val="0"/>
            </w:pPr>
            <w:r>
              <w:rPr>
                <w:rFonts w:ascii="宋体" w:hAnsi="宋体" w:cs="宋体"/>
                <w:color w:val="000000"/>
                <w:sz w:val="20"/>
              </w:rPr>
              <w:t>行政事业单位养老支出</w:t>
            </w:r>
          </w:p>
        </w:tc>
        <w:tc>
          <w:tcPr>
            <w:tcW w:w="1720" w:type="dxa"/>
            <w:vAlign w:val="center"/>
          </w:tcPr>
          <w:p w:rsidR="00EA7E44" w:rsidRDefault="00452428">
            <w:pPr>
              <w:snapToGrid w:val="0"/>
              <w:jc w:val="right"/>
            </w:pPr>
            <w:r>
              <w:rPr>
                <w:rFonts w:ascii="宋体" w:hAnsi="宋体" w:cs="宋体"/>
                <w:color w:val="000000"/>
                <w:sz w:val="20"/>
              </w:rPr>
              <w:t>24,320,977.68</w:t>
            </w:r>
          </w:p>
        </w:tc>
        <w:tc>
          <w:tcPr>
            <w:tcW w:w="1720" w:type="dxa"/>
            <w:vAlign w:val="center"/>
          </w:tcPr>
          <w:p w:rsidR="00EA7E44" w:rsidRDefault="00452428">
            <w:pPr>
              <w:snapToGrid w:val="0"/>
              <w:jc w:val="right"/>
            </w:pPr>
            <w:r>
              <w:rPr>
                <w:rFonts w:ascii="宋体" w:hAnsi="宋体" w:cs="宋体"/>
                <w:color w:val="000000"/>
                <w:sz w:val="20"/>
              </w:rPr>
              <w:t>22,888,478.68</w:t>
            </w:r>
          </w:p>
        </w:tc>
        <w:tc>
          <w:tcPr>
            <w:tcW w:w="1720" w:type="dxa"/>
            <w:vAlign w:val="center"/>
          </w:tcPr>
          <w:p w:rsidR="00EA7E44" w:rsidRDefault="00452428">
            <w:pPr>
              <w:snapToGrid w:val="0"/>
              <w:jc w:val="right"/>
            </w:pPr>
            <w:r>
              <w:rPr>
                <w:rFonts w:ascii="宋体" w:hAnsi="宋体" w:cs="宋体"/>
                <w:color w:val="000000"/>
                <w:sz w:val="20"/>
              </w:rPr>
              <w:t>22,851,478.68</w:t>
            </w:r>
          </w:p>
        </w:tc>
        <w:tc>
          <w:tcPr>
            <w:tcW w:w="1720" w:type="dxa"/>
            <w:vAlign w:val="center"/>
          </w:tcPr>
          <w:p w:rsidR="00EA7E44" w:rsidRDefault="00452428">
            <w:pPr>
              <w:snapToGrid w:val="0"/>
              <w:jc w:val="right"/>
            </w:pPr>
            <w:r>
              <w:rPr>
                <w:rFonts w:ascii="宋体" w:hAnsi="宋体" w:cs="宋体"/>
                <w:color w:val="000000"/>
                <w:sz w:val="20"/>
              </w:rPr>
              <w:t>37,000.00</w:t>
            </w:r>
          </w:p>
        </w:tc>
        <w:tc>
          <w:tcPr>
            <w:tcW w:w="1698" w:type="dxa"/>
            <w:vAlign w:val="center"/>
          </w:tcPr>
          <w:p w:rsidR="00EA7E44" w:rsidRDefault="00452428">
            <w:pPr>
              <w:snapToGrid w:val="0"/>
              <w:jc w:val="right"/>
            </w:pPr>
            <w:r>
              <w:rPr>
                <w:rFonts w:ascii="宋体" w:hAnsi="宋体" w:cs="宋体"/>
                <w:color w:val="000000"/>
                <w:sz w:val="20"/>
              </w:rPr>
              <w:t>1,432,499.00</w:t>
            </w:r>
          </w:p>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2080501</w:t>
            </w:r>
          </w:p>
        </w:tc>
        <w:tc>
          <w:tcPr>
            <w:tcW w:w="3480" w:type="dxa"/>
            <w:vAlign w:val="center"/>
          </w:tcPr>
          <w:p w:rsidR="00EA7E44" w:rsidRDefault="00452428">
            <w:pPr>
              <w:snapToGrid w:val="0"/>
            </w:pPr>
            <w:r>
              <w:rPr>
                <w:rFonts w:ascii="宋体" w:hAnsi="宋体" w:cs="宋体"/>
                <w:color w:val="000000"/>
                <w:sz w:val="20"/>
              </w:rPr>
              <w:t>行政单位离退休</w:t>
            </w:r>
          </w:p>
        </w:tc>
        <w:tc>
          <w:tcPr>
            <w:tcW w:w="1720" w:type="dxa"/>
            <w:vAlign w:val="center"/>
          </w:tcPr>
          <w:p w:rsidR="00EA7E44" w:rsidRDefault="00452428">
            <w:pPr>
              <w:snapToGrid w:val="0"/>
              <w:jc w:val="right"/>
            </w:pPr>
            <w:r>
              <w:rPr>
                <w:rFonts w:ascii="宋体" w:hAnsi="宋体" w:cs="宋体"/>
                <w:color w:val="000000"/>
                <w:sz w:val="20"/>
              </w:rPr>
              <w:t>3,639,977.68</w:t>
            </w:r>
          </w:p>
        </w:tc>
        <w:tc>
          <w:tcPr>
            <w:tcW w:w="1720" w:type="dxa"/>
            <w:vAlign w:val="center"/>
          </w:tcPr>
          <w:p w:rsidR="00EA7E44" w:rsidRDefault="00452428">
            <w:pPr>
              <w:snapToGrid w:val="0"/>
              <w:jc w:val="right"/>
            </w:pPr>
            <w:r>
              <w:rPr>
                <w:rFonts w:ascii="宋体" w:hAnsi="宋体" w:cs="宋体"/>
                <w:color w:val="000000"/>
                <w:sz w:val="20"/>
              </w:rPr>
              <w:t>2,207,478.68</w:t>
            </w:r>
          </w:p>
        </w:tc>
        <w:tc>
          <w:tcPr>
            <w:tcW w:w="1720" w:type="dxa"/>
            <w:vAlign w:val="center"/>
          </w:tcPr>
          <w:p w:rsidR="00EA7E44" w:rsidRDefault="00452428">
            <w:pPr>
              <w:snapToGrid w:val="0"/>
              <w:jc w:val="right"/>
            </w:pPr>
            <w:r>
              <w:rPr>
                <w:rFonts w:ascii="宋体" w:hAnsi="宋体" w:cs="宋体"/>
                <w:color w:val="000000"/>
                <w:sz w:val="20"/>
              </w:rPr>
              <w:t>2,170,478.68</w:t>
            </w:r>
          </w:p>
        </w:tc>
        <w:tc>
          <w:tcPr>
            <w:tcW w:w="1720" w:type="dxa"/>
            <w:vAlign w:val="center"/>
          </w:tcPr>
          <w:p w:rsidR="00EA7E44" w:rsidRDefault="00452428">
            <w:pPr>
              <w:snapToGrid w:val="0"/>
              <w:jc w:val="right"/>
            </w:pPr>
            <w:r>
              <w:rPr>
                <w:rFonts w:ascii="宋体" w:hAnsi="宋体" w:cs="宋体"/>
                <w:color w:val="000000"/>
                <w:sz w:val="20"/>
              </w:rPr>
              <w:t>37,000.00</w:t>
            </w:r>
          </w:p>
        </w:tc>
        <w:tc>
          <w:tcPr>
            <w:tcW w:w="1698" w:type="dxa"/>
            <w:vAlign w:val="center"/>
          </w:tcPr>
          <w:p w:rsidR="00EA7E44" w:rsidRDefault="00452428">
            <w:pPr>
              <w:snapToGrid w:val="0"/>
              <w:jc w:val="right"/>
            </w:pPr>
            <w:r>
              <w:rPr>
                <w:rFonts w:ascii="宋体" w:hAnsi="宋体" w:cs="宋体"/>
                <w:color w:val="000000"/>
                <w:sz w:val="20"/>
              </w:rPr>
              <w:t>1,432,499.00</w:t>
            </w:r>
          </w:p>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2080505</w:t>
            </w:r>
          </w:p>
        </w:tc>
        <w:tc>
          <w:tcPr>
            <w:tcW w:w="3480" w:type="dxa"/>
            <w:vAlign w:val="center"/>
          </w:tcPr>
          <w:p w:rsidR="00EA7E44" w:rsidRDefault="00452428">
            <w:pPr>
              <w:snapToGrid w:val="0"/>
            </w:pPr>
            <w:r>
              <w:rPr>
                <w:rFonts w:ascii="宋体" w:hAnsi="宋体" w:cs="宋体"/>
                <w:color w:val="000000"/>
                <w:sz w:val="20"/>
              </w:rPr>
              <w:t>机关事业单位基本养老保险缴费支出</w:t>
            </w:r>
          </w:p>
        </w:tc>
        <w:tc>
          <w:tcPr>
            <w:tcW w:w="1720" w:type="dxa"/>
            <w:vAlign w:val="center"/>
          </w:tcPr>
          <w:p w:rsidR="00EA7E44" w:rsidRDefault="00452428">
            <w:pPr>
              <w:snapToGrid w:val="0"/>
              <w:jc w:val="right"/>
            </w:pPr>
            <w:r>
              <w:rPr>
                <w:rFonts w:ascii="宋体" w:hAnsi="宋体" w:cs="宋体"/>
                <w:color w:val="000000"/>
                <w:sz w:val="20"/>
              </w:rPr>
              <w:t>13,787,000.00</w:t>
            </w:r>
          </w:p>
        </w:tc>
        <w:tc>
          <w:tcPr>
            <w:tcW w:w="1720" w:type="dxa"/>
            <w:vAlign w:val="center"/>
          </w:tcPr>
          <w:p w:rsidR="00EA7E44" w:rsidRDefault="00452428">
            <w:pPr>
              <w:snapToGrid w:val="0"/>
              <w:jc w:val="right"/>
            </w:pPr>
            <w:r>
              <w:rPr>
                <w:rFonts w:ascii="宋体" w:hAnsi="宋体" w:cs="宋体"/>
                <w:color w:val="000000"/>
                <w:sz w:val="20"/>
              </w:rPr>
              <w:t>13,787,000.00</w:t>
            </w:r>
          </w:p>
        </w:tc>
        <w:tc>
          <w:tcPr>
            <w:tcW w:w="1720" w:type="dxa"/>
            <w:vAlign w:val="center"/>
          </w:tcPr>
          <w:p w:rsidR="00EA7E44" w:rsidRDefault="00452428">
            <w:pPr>
              <w:snapToGrid w:val="0"/>
              <w:jc w:val="right"/>
            </w:pPr>
            <w:r>
              <w:rPr>
                <w:rFonts w:ascii="宋体" w:hAnsi="宋体" w:cs="宋体"/>
                <w:color w:val="000000"/>
                <w:sz w:val="20"/>
              </w:rPr>
              <w:t>13,787,000.00</w:t>
            </w:r>
          </w:p>
        </w:tc>
        <w:tc>
          <w:tcPr>
            <w:tcW w:w="1720" w:type="dxa"/>
            <w:vAlign w:val="center"/>
          </w:tcPr>
          <w:p w:rsidR="00EA7E44" w:rsidRDefault="00EA7E44"/>
        </w:tc>
        <w:tc>
          <w:tcPr>
            <w:tcW w:w="1698" w:type="dxa"/>
            <w:vAlign w:val="center"/>
          </w:tcPr>
          <w:p w:rsidR="00EA7E44" w:rsidRDefault="00EA7E44"/>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2080506</w:t>
            </w:r>
          </w:p>
        </w:tc>
        <w:tc>
          <w:tcPr>
            <w:tcW w:w="3480" w:type="dxa"/>
            <w:vAlign w:val="center"/>
          </w:tcPr>
          <w:p w:rsidR="00EA7E44" w:rsidRDefault="00452428">
            <w:pPr>
              <w:snapToGrid w:val="0"/>
            </w:pPr>
            <w:r>
              <w:rPr>
                <w:rFonts w:ascii="宋体" w:hAnsi="宋体" w:cs="宋体"/>
                <w:color w:val="000000"/>
                <w:sz w:val="20"/>
              </w:rPr>
              <w:t>机关事业单位职业年金缴费支出</w:t>
            </w:r>
          </w:p>
        </w:tc>
        <w:tc>
          <w:tcPr>
            <w:tcW w:w="1720" w:type="dxa"/>
            <w:vAlign w:val="center"/>
          </w:tcPr>
          <w:p w:rsidR="00EA7E44" w:rsidRDefault="00452428">
            <w:pPr>
              <w:snapToGrid w:val="0"/>
              <w:jc w:val="right"/>
            </w:pPr>
            <w:r>
              <w:rPr>
                <w:rFonts w:ascii="宋体" w:hAnsi="宋体" w:cs="宋体"/>
                <w:color w:val="000000"/>
                <w:sz w:val="20"/>
              </w:rPr>
              <w:t>6,894,000.00</w:t>
            </w:r>
          </w:p>
        </w:tc>
        <w:tc>
          <w:tcPr>
            <w:tcW w:w="1720" w:type="dxa"/>
            <w:vAlign w:val="center"/>
          </w:tcPr>
          <w:p w:rsidR="00EA7E44" w:rsidRDefault="00452428">
            <w:pPr>
              <w:snapToGrid w:val="0"/>
              <w:jc w:val="right"/>
            </w:pPr>
            <w:r>
              <w:rPr>
                <w:rFonts w:ascii="宋体" w:hAnsi="宋体" w:cs="宋体"/>
                <w:color w:val="000000"/>
                <w:sz w:val="20"/>
              </w:rPr>
              <w:t>6,894,000.00</w:t>
            </w:r>
          </w:p>
        </w:tc>
        <w:tc>
          <w:tcPr>
            <w:tcW w:w="1720" w:type="dxa"/>
            <w:vAlign w:val="center"/>
          </w:tcPr>
          <w:p w:rsidR="00EA7E44" w:rsidRDefault="00452428">
            <w:pPr>
              <w:snapToGrid w:val="0"/>
              <w:jc w:val="right"/>
            </w:pPr>
            <w:r>
              <w:rPr>
                <w:rFonts w:ascii="宋体" w:hAnsi="宋体" w:cs="宋体"/>
                <w:color w:val="000000"/>
                <w:sz w:val="20"/>
              </w:rPr>
              <w:t>6,894,000.00</w:t>
            </w:r>
          </w:p>
        </w:tc>
        <w:tc>
          <w:tcPr>
            <w:tcW w:w="1720" w:type="dxa"/>
            <w:vAlign w:val="center"/>
          </w:tcPr>
          <w:p w:rsidR="00EA7E44" w:rsidRDefault="00EA7E44"/>
        </w:tc>
        <w:tc>
          <w:tcPr>
            <w:tcW w:w="1698" w:type="dxa"/>
            <w:vAlign w:val="center"/>
          </w:tcPr>
          <w:p w:rsidR="00EA7E44" w:rsidRDefault="00EA7E44"/>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210</w:t>
            </w:r>
          </w:p>
        </w:tc>
        <w:tc>
          <w:tcPr>
            <w:tcW w:w="3480" w:type="dxa"/>
            <w:vAlign w:val="center"/>
          </w:tcPr>
          <w:p w:rsidR="00EA7E44" w:rsidRDefault="00452428">
            <w:pPr>
              <w:snapToGrid w:val="0"/>
            </w:pPr>
            <w:r>
              <w:rPr>
                <w:rFonts w:ascii="宋体" w:hAnsi="宋体" w:cs="宋体"/>
                <w:color w:val="000000"/>
                <w:sz w:val="20"/>
              </w:rPr>
              <w:t>卫生健康支出</w:t>
            </w:r>
          </w:p>
        </w:tc>
        <w:tc>
          <w:tcPr>
            <w:tcW w:w="1720" w:type="dxa"/>
            <w:vAlign w:val="center"/>
          </w:tcPr>
          <w:p w:rsidR="00EA7E44" w:rsidRDefault="00452428">
            <w:pPr>
              <w:snapToGrid w:val="0"/>
              <w:jc w:val="right"/>
            </w:pPr>
            <w:r>
              <w:rPr>
                <w:rFonts w:ascii="宋体" w:hAnsi="宋体" w:cs="宋体"/>
                <w:color w:val="000000"/>
                <w:sz w:val="20"/>
              </w:rPr>
              <w:t>21,452,700.00</w:t>
            </w:r>
          </w:p>
        </w:tc>
        <w:tc>
          <w:tcPr>
            <w:tcW w:w="1720" w:type="dxa"/>
            <w:vAlign w:val="center"/>
          </w:tcPr>
          <w:p w:rsidR="00EA7E44" w:rsidRDefault="00452428">
            <w:pPr>
              <w:snapToGrid w:val="0"/>
              <w:jc w:val="right"/>
            </w:pPr>
            <w:r>
              <w:rPr>
                <w:rFonts w:ascii="宋体" w:hAnsi="宋体" w:cs="宋体"/>
                <w:color w:val="000000"/>
                <w:sz w:val="20"/>
              </w:rPr>
              <w:t>21,452,700.00</w:t>
            </w:r>
          </w:p>
        </w:tc>
        <w:tc>
          <w:tcPr>
            <w:tcW w:w="1720" w:type="dxa"/>
            <w:vAlign w:val="center"/>
          </w:tcPr>
          <w:p w:rsidR="00EA7E44" w:rsidRDefault="00452428">
            <w:pPr>
              <w:snapToGrid w:val="0"/>
              <w:jc w:val="right"/>
            </w:pPr>
            <w:r>
              <w:rPr>
                <w:rFonts w:ascii="宋体" w:hAnsi="宋体" w:cs="宋体"/>
                <w:color w:val="000000"/>
                <w:sz w:val="20"/>
              </w:rPr>
              <w:t>21,452,700.00</w:t>
            </w:r>
          </w:p>
        </w:tc>
        <w:tc>
          <w:tcPr>
            <w:tcW w:w="1720" w:type="dxa"/>
            <w:vAlign w:val="center"/>
          </w:tcPr>
          <w:p w:rsidR="00EA7E44" w:rsidRDefault="00EA7E44"/>
        </w:tc>
        <w:tc>
          <w:tcPr>
            <w:tcW w:w="1698" w:type="dxa"/>
            <w:vAlign w:val="center"/>
          </w:tcPr>
          <w:p w:rsidR="00EA7E44" w:rsidRDefault="00EA7E44"/>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21011</w:t>
            </w:r>
          </w:p>
        </w:tc>
        <w:tc>
          <w:tcPr>
            <w:tcW w:w="3480" w:type="dxa"/>
            <w:vAlign w:val="center"/>
          </w:tcPr>
          <w:p w:rsidR="00EA7E44" w:rsidRDefault="00452428">
            <w:pPr>
              <w:snapToGrid w:val="0"/>
            </w:pPr>
            <w:r>
              <w:rPr>
                <w:rFonts w:ascii="宋体" w:hAnsi="宋体" w:cs="宋体"/>
                <w:color w:val="000000"/>
                <w:sz w:val="20"/>
              </w:rPr>
              <w:t>行政事业单位医疗</w:t>
            </w:r>
          </w:p>
        </w:tc>
        <w:tc>
          <w:tcPr>
            <w:tcW w:w="1720" w:type="dxa"/>
            <w:vAlign w:val="center"/>
          </w:tcPr>
          <w:p w:rsidR="00EA7E44" w:rsidRDefault="00452428">
            <w:pPr>
              <w:snapToGrid w:val="0"/>
              <w:jc w:val="right"/>
            </w:pPr>
            <w:r>
              <w:rPr>
                <w:rFonts w:ascii="宋体" w:hAnsi="宋体" w:cs="宋体"/>
                <w:color w:val="000000"/>
                <w:sz w:val="20"/>
              </w:rPr>
              <w:t>21,452,700.00</w:t>
            </w:r>
          </w:p>
        </w:tc>
        <w:tc>
          <w:tcPr>
            <w:tcW w:w="1720" w:type="dxa"/>
            <w:vAlign w:val="center"/>
          </w:tcPr>
          <w:p w:rsidR="00EA7E44" w:rsidRDefault="00452428">
            <w:pPr>
              <w:snapToGrid w:val="0"/>
              <w:jc w:val="right"/>
            </w:pPr>
            <w:r>
              <w:rPr>
                <w:rFonts w:ascii="宋体" w:hAnsi="宋体" w:cs="宋体"/>
                <w:color w:val="000000"/>
                <w:sz w:val="20"/>
              </w:rPr>
              <w:t>21,452,700.00</w:t>
            </w:r>
          </w:p>
        </w:tc>
        <w:tc>
          <w:tcPr>
            <w:tcW w:w="1720" w:type="dxa"/>
            <w:vAlign w:val="center"/>
          </w:tcPr>
          <w:p w:rsidR="00EA7E44" w:rsidRDefault="00452428">
            <w:pPr>
              <w:snapToGrid w:val="0"/>
              <w:jc w:val="right"/>
            </w:pPr>
            <w:r>
              <w:rPr>
                <w:rFonts w:ascii="宋体" w:hAnsi="宋体" w:cs="宋体"/>
                <w:color w:val="000000"/>
                <w:sz w:val="20"/>
              </w:rPr>
              <w:t>21,452,700.00</w:t>
            </w:r>
          </w:p>
        </w:tc>
        <w:tc>
          <w:tcPr>
            <w:tcW w:w="1720" w:type="dxa"/>
            <w:vAlign w:val="center"/>
          </w:tcPr>
          <w:p w:rsidR="00EA7E44" w:rsidRDefault="00EA7E44"/>
        </w:tc>
        <w:tc>
          <w:tcPr>
            <w:tcW w:w="1698" w:type="dxa"/>
            <w:vAlign w:val="center"/>
          </w:tcPr>
          <w:p w:rsidR="00EA7E44" w:rsidRDefault="00EA7E44"/>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2101101</w:t>
            </w:r>
          </w:p>
        </w:tc>
        <w:tc>
          <w:tcPr>
            <w:tcW w:w="3480" w:type="dxa"/>
            <w:vAlign w:val="center"/>
          </w:tcPr>
          <w:p w:rsidR="00EA7E44" w:rsidRDefault="00452428">
            <w:pPr>
              <w:snapToGrid w:val="0"/>
            </w:pPr>
            <w:r>
              <w:rPr>
                <w:rFonts w:ascii="宋体" w:hAnsi="宋体" w:cs="宋体"/>
                <w:color w:val="000000"/>
                <w:sz w:val="20"/>
              </w:rPr>
              <w:t>行政单位医疗</w:t>
            </w:r>
          </w:p>
        </w:tc>
        <w:tc>
          <w:tcPr>
            <w:tcW w:w="1720" w:type="dxa"/>
            <w:vAlign w:val="center"/>
          </w:tcPr>
          <w:p w:rsidR="00EA7E44" w:rsidRDefault="00452428">
            <w:pPr>
              <w:snapToGrid w:val="0"/>
              <w:jc w:val="right"/>
            </w:pPr>
            <w:r>
              <w:rPr>
                <w:rFonts w:ascii="宋体" w:hAnsi="宋体" w:cs="宋体"/>
                <w:color w:val="000000"/>
                <w:sz w:val="20"/>
              </w:rPr>
              <w:t>389,000.00</w:t>
            </w:r>
          </w:p>
        </w:tc>
        <w:tc>
          <w:tcPr>
            <w:tcW w:w="1720" w:type="dxa"/>
            <w:vAlign w:val="center"/>
          </w:tcPr>
          <w:p w:rsidR="00EA7E44" w:rsidRDefault="00452428">
            <w:pPr>
              <w:snapToGrid w:val="0"/>
              <w:jc w:val="right"/>
            </w:pPr>
            <w:r>
              <w:rPr>
                <w:rFonts w:ascii="宋体" w:hAnsi="宋体" w:cs="宋体"/>
                <w:color w:val="000000"/>
                <w:sz w:val="20"/>
              </w:rPr>
              <w:t>389,000.00</w:t>
            </w:r>
          </w:p>
        </w:tc>
        <w:tc>
          <w:tcPr>
            <w:tcW w:w="1720" w:type="dxa"/>
            <w:vAlign w:val="center"/>
          </w:tcPr>
          <w:p w:rsidR="00EA7E44" w:rsidRDefault="00452428">
            <w:pPr>
              <w:snapToGrid w:val="0"/>
              <w:jc w:val="right"/>
            </w:pPr>
            <w:r>
              <w:rPr>
                <w:rFonts w:ascii="宋体" w:hAnsi="宋体" w:cs="宋体"/>
                <w:color w:val="000000"/>
                <w:sz w:val="20"/>
              </w:rPr>
              <w:t>389,000.00</w:t>
            </w:r>
          </w:p>
        </w:tc>
        <w:tc>
          <w:tcPr>
            <w:tcW w:w="1720" w:type="dxa"/>
            <w:vAlign w:val="center"/>
          </w:tcPr>
          <w:p w:rsidR="00EA7E44" w:rsidRDefault="00EA7E44"/>
        </w:tc>
        <w:tc>
          <w:tcPr>
            <w:tcW w:w="1698" w:type="dxa"/>
            <w:vAlign w:val="center"/>
          </w:tcPr>
          <w:p w:rsidR="00EA7E44" w:rsidRDefault="00EA7E44"/>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2101102</w:t>
            </w:r>
          </w:p>
        </w:tc>
        <w:tc>
          <w:tcPr>
            <w:tcW w:w="3480" w:type="dxa"/>
            <w:vAlign w:val="center"/>
          </w:tcPr>
          <w:p w:rsidR="00EA7E44" w:rsidRDefault="00452428">
            <w:pPr>
              <w:snapToGrid w:val="0"/>
            </w:pPr>
            <w:r>
              <w:rPr>
                <w:rFonts w:ascii="宋体" w:hAnsi="宋体" w:cs="宋体"/>
                <w:color w:val="000000"/>
                <w:sz w:val="20"/>
              </w:rPr>
              <w:t>事业单位医疗</w:t>
            </w:r>
          </w:p>
        </w:tc>
        <w:tc>
          <w:tcPr>
            <w:tcW w:w="1720" w:type="dxa"/>
            <w:vAlign w:val="center"/>
          </w:tcPr>
          <w:p w:rsidR="00EA7E44" w:rsidRDefault="00452428">
            <w:pPr>
              <w:snapToGrid w:val="0"/>
              <w:jc w:val="right"/>
            </w:pPr>
            <w:r>
              <w:rPr>
                <w:rFonts w:ascii="宋体" w:hAnsi="宋体" w:cs="宋体"/>
                <w:color w:val="000000"/>
                <w:sz w:val="20"/>
              </w:rPr>
              <w:t>16,469,700.00</w:t>
            </w:r>
          </w:p>
        </w:tc>
        <w:tc>
          <w:tcPr>
            <w:tcW w:w="1720" w:type="dxa"/>
            <w:vAlign w:val="center"/>
          </w:tcPr>
          <w:p w:rsidR="00EA7E44" w:rsidRDefault="00452428">
            <w:pPr>
              <w:snapToGrid w:val="0"/>
              <w:jc w:val="right"/>
            </w:pPr>
            <w:r>
              <w:rPr>
                <w:rFonts w:ascii="宋体" w:hAnsi="宋体" w:cs="宋体"/>
                <w:color w:val="000000"/>
                <w:sz w:val="20"/>
              </w:rPr>
              <w:t>16,469,700.00</w:t>
            </w:r>
          </w:p>
        </w:tc>
        <w:tc>
          <w:tcPr>
            <w:tcW w:w="1720" w:type="dxa"/>
            <w:vAlign w:val="center"/>
          </w:tcPr>
          <w:p w:rsidR="00EA7E44" w:rsidRDefault="00452428">
            <w:pPr>
              <w:snapToGrid w:val="0"/>
              <w:jc w:val="right"/>
            </w:pPr>
            <w:r>
              <w:rPr>
                <w:rFonts w:ascii="宋体" w:hAnsi="宋体" w:cs="宋体"/>
                <w:color w:val="000000"/>
                <w:sz w:val="20"/>
              </w:rPr>
              <w:t>16,469,700.00</w:t>
            </w:r>
          </w:p>
        </w:tc>
        <w:tc>
          <w:tcPr>
            <w:tcW w:w="1720" w:type="dxa"/>
            <w:vAlign w:val="center"/>
          </w:tcPr>
          <w:p w:rsidR="00EA7E44" w:rsidRDefault="00EA7E44"/>
        </w:tc>
        <w:tc>
          <w:tcPr>
            <w:tcW w:w="1698" w:type="dxa"/>
            <w:vAlign w:val="center"/>
          </w:tcPr>
          <w:p w:rsidR="00EA7E44" w:rsidRDefault="00EA7E44"/>
        </w:tc>
      </w:tr>
      <w:tr w:rsidR="00EA7E44">
        <w:trPr>
          <w:trHeight w:hRule="exact" w:val="643"/>
          <w:jc w:val="center"/>
        </w:trPr>
        <w:tc>
          <w:tcPr>
            <w:tcW w:w="1180" w:type="dxa"/>
            <w:vAlign w:val="center"/>
          </w:tcPr>
          <w:p w:rsidR="00EA7E44" w:rsidRDefault="00452428">
            <w:pPr>
              <w:snapToGrid w:val="0"/>
            </w:pPr>
            <w:r>
              <w:rPr>
                <w:rFonts w:ascii="宋体" w:hAnsi="宋体" w:cs="宋体"/>
                <w:color w:val="000000"/>
                <w:sz w:val="20"/>
              </w:rPr>
              <w:t>2101199</w:t>
            </w:r>
          </w:p>
        </w:tc>
        <w:tc>
          <w:tcPr>
            <w:tcW w:w="3480" w:type="dxa"/>
            <w:vAlign w:val="center"/>
          </w:tcPr>
          <w:p w:rsidR="00EA7E44" w:rsidRDefault="00452428">
            <w:pPr>
              <w:snapToGrid w:val="0"/>
            </w:pPr>
            <w:r>
              <w:rPr>
                <w:rFonts w:ascii="宋体" w:hAnsi="宋体" w:cs="宋体"/>
                <w:color w:val="000000"/>
                <w:sz w:val="20"/>
              </w:rPr>
              <w:t>其他行政事业单位医疗支出</w:t>
            </w:r>
          </w:p>
        </w:tc>
        <w:tc>
          <w:tcPr>
            <w:tcW w:w="1720" w:type="dxa"/>
            <w:vAlign w:val="center"/>
          </w:tcPr>
          <w:p w:rsidR="00EA7E44" w:rsidRDefault="00452428">
            <w:pPr>
              <w:snapToGrid w:val="0"/>
              <w:jc w:val="right"/>
            </w:pPr>
            <w:r>
              <w:rPr>
                <w:rFonts w:ascii="宋体" w:hAnsi="宋体" w:cs="宋体"/>
                <w:color w:val="000000"/>
                <w:sz w:val="20"/>
              </w:rPr>
              <w:t>4,594,000.00</w:t>
            </w:r>
          </w:p>
        </w:tc>
        <w:tc>
          <w:tcPr>
            <w:tcW w:w="1720" w:type="dxa"/>
            <w:vAlign w:val="center"/>
          </w:tcPr>
          <w:p w:rsidR="00EA7E44" w:rsidRDefault="00452428">
            <w:pPr>
              <w:snapToGrid w:val="0"/>
              <w:jc w:val="right"/>
            </w:pPr>
            <w:r>
              <w:rPr>
                <w:rFonts w:ascii="宋体" w:hAnsi="宋体" w:cs="宋体"/>
                <w:color w:val="000000"/>
                <w:sz w:val="20"/>
              </w:rPr>
              <w:t>4,594,000.00</w:t>
            </w:r>
          </w:p>
        </w:tc>
        <w:tc>
          <w:tcPr>
            <w:tcW w:w="1720" w:type="dxa"/>
            <w:vAlign w:val="center"/>
          </w:tcPr>
          <w:p w:rsidR="00EA7E44" w:rsidRDefault="00452428">
            <w:pPr>
              <w:snapToGrid w:val="0"/>
              <w:jc w:val="right"/>
            </w:pPr>
            <w:r>
              <w:rPr>
                <w:rFonts w:ascii="宋体" w:hAnsi="宋体" w:cs="宋体"/>
                <w:color w:val="000000"/>
                <w:sz w:val="20"/>
              </w:rPr>
              <w:t>4,594,000.00</w:t>
            </w:r>
          </w:p>
        </w:tc>
        <w:tc>
          <w:tcPr>
            <w:tcW w:w="1720" w:type="dxa"/>
            <w:vAlign w:val="center"/>
          </w:tcPr>
          <w:p w:rsidR="00EA7E44" w:rsidRDefault="00EA7E44"/>
        </w:tc>
        <w:tc>
          <w:tcPr>
            <w:tcW w:w="1698" w:type="dxa"/>
            <w:vAlign w:val="center"/>
          </w:tcPr>
          <w:p w:rsidR="00EA7E44" w:rsidRDefault="00EA7E44"/>
        </w:tc>
      </w:tr>
      <w:tr w:rsidR="00EA7E44">
        <w:trPr>
          <w:trHeight w:hRule="exact" w:val="815"/>
          <w:jc w:val="center"/>
        </w:trPr>
        <w:tc>
          <w:tcPr>
            <w:tcW w:w="13238" w:type="dxa"/>
            <w:gridSpan w:val="7"/>
            <w:tcBorders>
              <w:left w:val="single" w:sz="4" w:space="0" w:color="FFFFFF"/>
              <w:bottom w:val="single" w:sz="4" w:space="0" w:color="FFFFFF"/>
              <w:right w:val="single" w:sz="4" w:space="0" w:color="FFFFFF"/>
            </w:tcBorders>
            <w:vAlign w:val="center"/>
          </w:tcPr>
          <w:p w:rsidR="00EA7E44" w:rsidRDefault="00452428">
            <w:pPr>
              <w:snapToGrid w:val="0"/>
            </w:pPr>
            <w:r>
              <w:rPr>
                <w:rFonts w:ascii="宋体" w:hAnsi="宋体" w:cs="宋体"/>
                <w:color w:val="000000"/>
                <w:sz w:val="20"/>
              </w:rPr>
              <w:t>注：本表反映本年度一般公共预算财政拨款支出情况。</w:t>
            </w:r>
          </w:p>
        </w:tc>
      </w:tr>
    </w:tbl>
    <w:p w:rsidR="00EA7E44" w:rsidRDefault="00EA7E44">
      <w:pPr>
        <w:pStyle w:val="2"/>
        <w:spacing w:before="0" w:after="0" w:line="800" w:lineRule="exact"/>
        <w:rPr>
          <w:rFonts w:ascii="黑体" w:eastAsia="黑体" w:hAnsi="黑体"/>
          <w:b w:val="0"/>
          <w:sz w:val="30"/>
          <w:szCs w:val="30"/>
        </w:rPr>
        <w:sectPr w:rsidR="00EA7E44">
          <w:pgSz w:w="16838" w:h="11906" w:orient="landscape"/>
          <w:pgMar w:top="1440" w:right="1800" w:bottom="1440" w:left="1800" w:header="851" w:footer="992" w:gutter="0"/>
          <w:cols w:space="720"/>
          <w:docGrid w:type="lines" w:linePitch="312"/>
        </w:sectPr>
      </w:pPr>
    </w:p>
    <w:p w:rsidR="00EA7E44" w:rsidRDefault="00452428">
      <w:pPr>
        <w:pStyle w:val="2"/>
        <w:spacing w:before="0" w:after="0" w:line="800" w:lineRule="exact"/>
        <w:ind w:firstLineChars="200" w:firstLine="602"/>
        <w:rPr>
          <w:rFonts w:ascii="黑体" w:eastAsia="黑体" w:hAnsi="黑体"/>
          <w:bCs w:val="0"/>
          <w:sz w:val="30"/>
          <w:szCs w:val="30"/>
        </w:rPr>
      </w:pPr>
      <w:bookmarkStart w:id="26" w:name="_Toc1319758665"/>
      <w:r>
        <w:rPr>
          <w:rFonts w:ascii="黑体" w:eastAsia="黑体" w:hAnsi="黑体" w:hint="eastAsia"/>
          <w:sz w:val="30"/>
          <w:szCs w:val="30"/>
        </w:rPr>
        <w:lastRenderedPageBreak/>
        <w:t>七、《一般公共预算财政拨款基本支出决算表》</w:t>
      </w:r>
      <w:bookmarkEnd w:id="26"/>
    </w:p>
    <w:tbl>
      <w:tblPr>
        <w:tblW w:w="0" w:type="auto"/>
        <w:jc w:val="center"/>
        <w:tblBorders>
          <w:top w:val="none" w:sz="0" w:space="0" w:color="FFFFFF"/>
          <w:left w:val="none" w:sz="0" w:space="0" w:color="FFFFFF"/>
          <w:bottom w:val="none" w:sz="0" w:space="0" w:color="FFFFFF"/>
          <w:right w:val="none" w:sz="0" w:space="0" w:color="FFFFFF"/>
          <w:insideH w:val="none" w:sz="0" w:space="0" w:color="FFFFFF"/>
          <w:insideV w:val="none" w:sz="0" w:space="0" w:color="FFFFFF"/>
        </w:tblBorders>
        <w:tblLayout w:type="fixed"/>
        <w:tblCellMar>
          <w:left w:w="80" w:type="dxa"/>
          <w:right w:w="80" w:type="dxa"/>
        </w:tblCellMar>
        <w:tblLook w:val="04A0" w:firstRow="1" w:lastRow="0" w:firstColumn="1" w:lastColumn="0" w:noHBand="0" w:noVBand="1"/>
      </w:tblPr>
      <w:tblGrid>
        <w:gridCol w:w="5619"/>
        <w:gridCol w:w="2000"/>
        <w:gridCol w:w="5619"/>
      </w:tblGrid>
      <w:tr w:rsidR="00EA7E44">
        <w:trPr>
          <w:jc w:val="center"/>
        </w:trPr>
        <w:tc>
          <w:tcPr>
            <w:tcW w:w="13238" w:type="dxa"/>
            <w:gridSpan w:val="3"/>
          </w:tcPr>
          <w:p w:rsidR="00EA7E44" w:rsidRDefault="00EA7E44">
            <w:pPr>
              <w:jc w:val="right"/>
            </w:pPr>
          </w:p>
        </w:tc>
      </w:tr>
      <w:tr w:rsidR="00EA7E44">
        <w:trPr>
          <w:jc w:val="center"/>
        </w:trPr>
        <w:tc>
          <w:tcPr>
            <w:tcW w:w="5619" w:type="dxa"/>
          </w:tcPr>
          <w:p w:rsidR="00EA7E44" w:rsidRDefault="00452428">
            <w:r>
              <w:rPr>
                <w:rFonts w:ascii="宋体" w:hAnsi="宋体" w:cs="宋体"/>
                <w:sz w:val="20"/>
              </w:rPr>
              <w:t>部门：天津渤海轻工投资集团有限公司</w:t>
            </w:r>
          </w:p>
        </w:tc>
        <w:tc>
          <w:tcPr>
            <w:tcW w:w="2000" w:type="dxa"/>
          </w:tcPr>
          <w:p w:rsidR="00EA7E44" w:rsidRDefault="00EA7E44">
            <w:pPr>
              <w:jc w:val="center"/>
            </w:pPr>
          </w:p>
        </w:tc>
        <w:tc>
          <w:tcPr>
            <w:tcW w:w="5619" w:type="dxa"/>
          </w:tcPr>
          <w:p w:rsidR="00EA7E44" w:rsidRDefault="00452428">
            <w:pPr>
              <w:jc w:val="right"/>
            </w:pPr>
            <w:r>
              <w:rPr>
                <w:rFonts w:ascii="宋体" w:hAnsi="宋体" w:cs="宋体"/>
                <w:sz w:val="20"/>
              </w:rPr>
              <w:t>单位：元</w:t>
            </w:r>
          </w:p>
        </w:tc>
      </w:tr>
    </w:tbl>
    <w:p w:rsidR="00EA7E44" w:rsidRDefault="00452428">
      <w:pPr>
        <w:snapToGrid w:val="0"/>
        <w:spacing w:line="0" w:lineRule="auto"/>
      </w:pPr>
      <w:r>
        <w:rPr>
          <w:sz w:val="8"/>
        </w:rPr>
        <w:t xml:space="preserve"> </w:t>
      </w:r>
    </w:p>
    <w:tbl>
      <w:tblPr>
        <w:tblW w:w="0" w:type="auto"/>
        <w:jc w:val="cente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80" w:type="dxa"/>
          <w:right w:w="80" w:type="dxa"/>
        </w:tblCellMar>
        <w:tblLook w:val="04A0" w:firstRow="1" w:lastRow="0" w:firstColumn="1" w:lastColumn="0" w:noHBand="0" w:noVBand="1"/>
      </w:tblPr>
      <w:tblGrid>
        <w:gridCol w:w="640"/>
        <w:gridCol w:w="2340"/>
        <w:gridCol w:w="1220"/>
        <w:gridCol w:w="640"/>
        <w:gridCol w:w="2340"/>
        <w:gridCol w:w="1220"/>
        <w:gridCol w:w="640"/>
        <w:gridCol w:w="2980"/>
        <w:gridCol w:w="1218"/>
      </w:tblGrid>
      <w:tr w:rsidR="00EA7E44">
        <w:trPr>
          <w:trHeight w:hRule="exact" w:val="425"/>
          <w:jc w:val="center"/>
        </w:trPr>
        <w:tc>
          <w:tcPr>
            <w:tcW w:w="4200" w:type="dxa"/>
            <w:gridSpan w:val="3"/>
            <w:vAlign w:val="center"/>
          </w:tcPr>
          <w:p w:rsidR="00EA7E44" w:rsidRDefault="00452428">
            <w:pPr>
              <w:snapToGrid w:val="0"/>
              <w:jc w:val="center"/>
            </w:pPr>
            <w:r>
              <w:rPr>
                <w:rFonts w:ascii="宋体" w:hAnsi="宋体" w:cs="宋体"/>
                <w:color w:val="000000"/>
                <w:sz w:val="14"/>
              </w:rPr>
              <w:t>人员经费</w:t>
            </w:r>
          </w:p>
        </w:tc>
        <w:tc>
          <w:tcPr>
            <w:tcW w:w="9038" w:type="dxa"/>
            <w:gridSpan w:val="6"/>
            <w:vAlign w:val="center"/>
          </w:tcPr>
          <w:p w:rsidR="00EA7E44" w:rsidRDefault="00452428">
            <w:pPr>
              <w:snapToGrid w:val="0"/>
              <w:jc w:val="center"/>
            </w:pPr>
            <w:r>
              <w:rPr>
                <w:rFonts w:ascii="宋体" w:hAnsi="宋体" w:cs="宋体"/>
                <w:color w:val="000000"/>
                <w:sz w:val="14"/>
              </w:rPr>
              <w:t>公用经费</w:t>
            </w:r>
          </w:p>
        </w:tc>
      </w:tr>
      <w:tr w:rsidR="00EA7E44">
        <w:trPr>
          <w:trHeight w:hRule="exact" w:val="425"/>
          <w:jc w:val="center"/>
        </w:trPr>
        <w:tc>
          <w:tcPr>
            <w:tcW w:w="640" w:type="dxa"/>
            <w:vAlign w:val="center"/>
          </w:tcPr>
          <w:p w:rsidR="00EA7E44" w:rsidRDefault="00452428">
            <w:pPr>
              <w:snapToGrid w:val="0"/>
              <w:jc w:val="center"/>
            </w:pPr>
            <w:r>
              <w:rPr>
                <w:rFonts w:ascii="宋体" w:hAnsi="宋体" w:cs="宋体"/>
                <w:color w:val="000000"/>
                <w:sz w:val="14"/>
              </w:rPr>
              <w:t>科目编码</w:t>
            </w:r>
          </w:p>
        </w:tc>
        <w:tc>
          <w:tcPr>
            <w:tcW w:w="2340" w:type="dxa"/>
            <w:vAlign w:val="center"/>
          </w:tcPr>
          <w:p w:rsidR="00EA7E44" w:rsidRDefault="00452428">
            <w:pPr>
              <w:snapToGrid w:val="0"/>
              <w:jc w:val="center"/>
            </w:pPr>
            <w:r>
              <w:rPr>
                <w:rFonts w:ascii="宋体" w:hAnsi="宋体" w:cs="宋体"/>
                <w:color w:val="000000"/>
                <w:sz w:val="14"/>
              </w:rPr>
              <w:t>科目名称</w:t>
            </w:r>
          </w:p>
        </w:tc>
        <w:tc>
          <w:tcPr>
            <w:tcW w:w="1220" w:type="dxa"/>
            <w:vAlign w:val="center"/>
          </w:tcPr>
          <w:p w:rsidR="00EA7E44" w:rsidRDefault="00452428">
            <w:pPr>
              <w:snapToGrid w:val="0"/>
              <w:jc w:val="center"/>
            </w:pPr>
            <w:r>
              <w:rPr>
                <w:rFonts w:ascii="宋体" w:hAnsi="宋体" w:cs="宋体"/>
                <w:color w:val="000000"/>
                <w:sz w:val="14"/>
              </w:rPr>
              <w:t>金额</w:t>
            </w:r>
          </w:p>
        </w:tc>
        <w:tc>
          <w:tcPr>
            <w:tcW w:w="640" w:type="dxa"/>
            <w:vAlign w:val="center"/>
          </w:tcPr>
          <w:p w:rsidR="00EA7E44" w:rsidRDefault="00452428">
            <w:pPr>
              <w:snapToGrid w:val="0"/>
              <w:jc w:val="center"/>
            </w:pPr>
            <w:r>
              <w:rPr>
                <w:rFonts w:ascii="宋体" w:hAnsi="宋体" w:cs="宋体"/>
                <w:color w:val="000000"/>
                <w:sz w:val="14"/>
              </w:rPr>
              <w:t>科目编码</w:t>
            </w:r>
          </w:p>
        </w:tc>
        <w:tc>
          <w:tcPr>
            <w:tcW w:w="2340" w:type="dxa"/>
            <w:vAlign w:val="center"/>
          </w:tcPr>
          <w:p w:rsidR="00EA7E44" w:rsidRDefault="00452428">
            <w:pPr>
              <w:snapToGrid w:val="0"/>
              <w:jc w:val="center"/>
            </w:pPr>
            <w:r>
              <w:rPr>
                <w:rFonts w:ascii="宋体" w:hAnsi="宋体" w:cs="宋体"/>
                <w:color w:val="000000"/>
                <w:sz w:val="14"/>
              </w:rPr>
              <w:t>科目名称</w:t>
            </w:r>
          </w:p>
        </w:tc>
        <w:tc>
          <w:tcPr>
            <w:tcW w:w="1220" w:type="dxa"/>
            <w:vAlign w:val="center"/>
          </w:tcPr>
          <w:p w:rsidR="00EA7E44" w:rsidRDefault="00452428">
            <w:pPr>
              <w:snapToGrid w:val="0"/>
              <w:jc w:val="center"/>
            </w:pPr>
            <w:r>
              <w:rPr>
                <w:rFonts w:ascii="宋体" w:hAnsi="宋体" w:cs="宋体"/>
                <w:color w:val="000000"/>
                <w:sz w:val="14"/>
              </w:rPr>
              <w:t>金额</w:t>
            </w:r>
          </w:p>
        </w:tc>
        <w:tc>
          <w:tcPr>
            <w:tcW w:w="640" w:type="dxa"/>
            <w:vAlign w:val="center"/>
          </w:tcPr>
          <w:p w:rsidR="00EA7E44" w:rsidRDefault="00452428">
            <w:pPr>
              <w:snapToGrid w:val="0"/>
              <w:jc w:val="center"/>
            </w:pPr>
            <w:r>
              <w:rPr>
                <w:rFonts w:ascii="宋体" w:hAnsi="宋体" w:cs="宋体"/>
                <w:color w:val="000000"/>
                <w:sz w:val="14"/>
              </w:rPr>
              <w:t>科目编码</w:t>
            </w:r>
          </w:p>
        </w:tc>
        <w:tc>
          <w:tcPr>
            <w:tcW w:w="2980" w:type="dxa"/>
            <w:vAlign w:val="center"/>
          </w:tcPr>
          <w:p w:rsidR="00EA7E44" w:rsidRDefault="00452428">
            <w:pPr>
              <w:snapToGrid w:val="0"/>
              <w:jc w:val="center"/>
            </w:pPr>
            <w:r>
              <w:rPr>
                <w:rFonts w:ascii="宋体" w:hAnsi="宋体" w:cs="宋体"/>
                <w:color w:val="000000"/>
                <w:sz w:val="14"/>
              </w:rPr>
              <w:t>科目名称</w:t>
            </w:r>
          </w:p>
        </w:tc>
        <w:tc>
          <w:tcPr>
            <w:tcW w:w="1218" w:type="dxa"/>
            <w:vAlign w:val="center"/>
          </w:tcPr>
          <w:p w:rsidR="00EA7E44" w:rsidRDefault="00452428">
            <w:pPr>
              <w:snapToGrid w:val="0"/>
              <w:jc w:val="center"/>
            </w:pPr>
            <w:r>
              <w:rPr>
                <w:rFonts w:ascii="宋体" w:hAnsi="宋体" w:cs="宋体"/>
                <w:color w:val="000000"/>
                <w:sz w:val="14"/>
              </w:rPr>
              <w:t>金额</w:t>
            </w:r>
          </w:p>
        </w:tc>
      </w:tr>
      <w:tr w:rsidR="00EA7E44">
        <w:trPr>
          <w:trHeight w:hRule="exact" w:val="425"/>
          <w:jc w:val="center"/>
        </w:trPr>
        <w:tc>
          <w:tcPr>
            <w:tcW w:w="640" w:type="dxa"/>
            <w:vAlign w:val="center"/>
          </w:tcPr>
          <w:p w:rsidR="00EA7E44" w:rsidRDefault="00452428">
            <w:pPr>
              <w:snapToGrid w:val="0"/>
            </w:pPr>
            <w:r>
              <w:rPr>
                <w:rFonts w:ascii="宋体" w:hAnsi="宋体" w:cs="宋体"/>
                <w:b/>
                <w:color w:val="000000"/>
                <w:sz w:val="14"/>
              </w:rPr>
              <w:t>301</w:t>
            </w:r>
          </w:p>
        </w:tc>
        <w:tc>
          <w:tcPr>
            <w:tcW w:w="2340" w:type="dxa"/>
            <w:vAlign w:val="center"/>
          </w:tcPr>
          <w:p w:rsidR="00EA7E44" w:rsidRDefault="00452428">
            <w:pPr>
              <w:snapToGrid w:val="0"/>
            </w:pPr>
            <w:r>
              <w:rPr>
                <w:rFonts w:ascii="宋体" w:hAnsi="宋体" w:cs="宋体"/>
                <w:b/>
                <w:color w:val="000000"/>
                <w:sz w:val="14"/>
              </w:rPr>
              <w:t>工资福利支出</w:t>
            </w:r>
          </w:p>
        </w:tc>
        <w:tc>
          <w:tcPr>
            <w:tcW w:w="1220" w:type="dxa"/>
            <w:vAlign w:val="center"/>
          </w:tcPr>
          <w:p w:rsidR="00EA7E44" w:rsidRDefault="00452428">
            <w:pPr>
              <w:snapToGrid w:val="0"/>
              <w:jc w:val="right"/>
            </w:pPr>
            <w:r>
              <w:rPr>
                <w:rFonts w:ascii="宋体" w:hAnsi="宋体" w:cs="宋体"/>
                <w:color w:val="000000"/>
                <w:sz w:val="14"/>
              </w:rPr>
              <w:t>290,835,000.00</w:t>
            </w:r>
          </w:p>
        </w:tc>
        <w:tc>
          <w:tcPr>
            <w:tcW w:w="640" w:type="dxa"/>
            <w:vAlign w:val="center"/>
          </w:tcPr>
          <w:p w:rsidR="00EA7E44" w:rsidRDefault="00452428">
            <w:pPr>
              <w:snapToGrid w:val="0"/>
            </w:pPr>
            <w:r>
              <w:rPr>
                <w:rFonts w:ascii="宋体" w:hAnsi="宋体" w:cs="宋体"/>
                <w:b/>
                <w:color w:val="000000"/>
                <w:sz w:val="14"/>
              </w:rPr>
              <w:t>302</w:t>
            </w:r>
          </w:p>
        </w:tc>
        <w:tc>
          <w:tcPr>
            <w:tcW w:w="2340" w:type="dxa"/>
            <w:vAlign w:val="center"/>
          </w:tcPr>
          <w:p w:rsidR="00EA7E44" w:rsidRDefault="00452428">
            <w:pPr>
              <w:snapToGrid w:val="0"/>
            </w:pPr>
            <w:r>
              <w:rPr>
                <w:rFonts w:ascii="宋体" w:hAnsi="宋体" w:cs="宋体"/>
                <w:b/>
                <w:color w:val="000000"/>
                <w:sz w:val="14"/>
              </w:rPr>
              <w:t>商品和服务支出</w:t>
            </w:r>
          </w:p>
        </w:tc>
        <w:tc>
          <w:tcPr>
            <w:tcW w:w="1220" w:type="dxa"/>
            <w:vAlign w:val="center"/>
          </w:tcPr>
          <w:p w:rsidR="00EA7E44" w:rsidRDefault="00452428">
            <w:pPr>
              <w:snapToGrid w:val="0"/>
              <w:jc w:val="right"/>
            </w:pPr>
            <w:r>
              <w:rPr>
                <w:rFonts w:ascii="宋体" w:hAnsi="宋体" w:cs="宋体"/>
                <w:color w:val="000000"/>
                <w:sz w:val="14"/>
              </w:rPr>
              <w:t>79,245,977.62</w:t>
            </w:r>
          </w:p>
        </w:tc>
        <w:tc>
          <w:tcPr>
            <w:tcW w:w="640" w:type="dxa"/>
            <w:vAlign w:val="center"/>
          </w:tcPr>
          <w:p w:rsidR="00EA7E44" w:rsidRDefault="00452428">
            <w:pPr>
              <w:snapToGrid w:val="0"/>
            </w:pPr>
            <w:r>
              <w:rPr>
                <w:rFonts w:ascii="宋体" w:hAnsi="宋体" w:cs="宋体"/>
                <w:color w:val="000000"/>
                <w:sz w:val="14"/>
              </w:rPr>
              <w:t>30703</w:t>
            </w:r>
          </w:p>
        </w:tc>
        <w:tc>
          <w:tcPr>
            <w:tcW w:w="2980" w:type="dxa"/>
            <w:vAlign w:val="center"/>
          </w:tcPr>
          <w:p w:rsidR="00EA7E44" w:rsidRDefault="00452428">
            <w:pPr>
              <w:snapToGrid w:val="0"/>
            </w:pPr>
            <w:r>
              <w:rPr>
                <w:rFonts w:ascii="宋体" w:hAnsi="宋体" w:cs="宋体"/>
                <w:color w:val="000000"/>
                <w:sz w:val="14"/>
              </w:rPr>
              <w:t xml:space="preserve">  国内债务发行费用</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30101</w:t>
            </w:r>
          </w:p>
        </w:tc>
        <w:tc>
          <w:tcPr>
            <w:tcW w:w="2340" w:type="dxa"/>
            <w:vAlign w:val="center"/>
          </w:tcPr>
          <w:p w:rsidR="00EA7E44" w:rsidRDefault="00452428">
            <w:pPr>
              <w:snapToGrid w:val="0"/>
            </w:pPr>
            <w:r>
              <w:rPr>
                <w:rFonts w:ascii="宋体" w:hAnsi="宋体" w:cs="宋体"/>
                <w:color w:val="000000"/>
                <w:sz w:val="14"/>
              </w:rPr>
              <w:t xml:space="preserve">  基本工资</w:t>
            </w:r>
          </w:p>
        </w:tc>
        <w:tc>
          <w:tcPr>
            <w:tcW w:w="1220" w:type="dxa"/>
            <w:vAlign w:val="center"/>
          </w:tcPr>
          <w:p w:rsidR="00EA7E44" w:rsidRDefault="00452428">
            <w:pPr>
              <w:snapToGrid w:val="0"/>
              <w:jc w:val="right"/>
            </w:pPr>
            <w:r>
              <w:rPr>
                <w:rFonts w:ascii="宋体" w:hAnsi="宋体" w:cs="宋体"/>
                <w:color w:val="000000"/>
                <w:sz w:val="14"/>
              </w:rPr>
              <w:t>47,890,760.69</w:t>
            </w:r>
          </w:p>
        </w:tc>
        <w:tc>
          <w:tcPr>
            <w:tcW w:w="640" w:type="dxa"/>
            <w:vAlign w:val="center"/>
          </w:tcPr>
          <w:p w:rsidR="00EA7E44" w:rsidRDefault="00452428">
            <w:pPr>
              <w:snapToGrid w:val="0"/>
            </w:pPr>
            <w:r>
              <w:rPr>
                <w:rFonts w:ascii="宋体" w:hAnsi="宋体" w:cs="宋体"/>
                <w:color w:val="000000"/>
                <w:sz w:val="14"/>
              </w:rPr>
              <w:t>30201</w:t>
            </w:r>
          </w:p>
        </w:tc>
        <w:tc>
          <w:tcPr>
            <w:tcW w:w="2340" w:type="dxa"/>
            <w:vAlign w:val="center"/>
          </w:tcPr>
          <w:p w:rsidR="00EA7E44" w:rsidRDefault="00452428">
            <w:pPr>
              <w:snapToGrid w:val="0"/>
            </w:pPr>
            <w:r>
              <w:rPr>
                <w:rFonts w:ascii="宋体" w:hAnsi="宋体" w:cs="宋体"/>
                <w:color w:val="000000"/>
                <w:sz w:val="14"/>
              </w:rPr>
              <w:t xml:space="preserve">  办公费</w:t>
            </w:r>
          </w:p>
        </w:tc>
        <w:tc>
          <w:tcPr>
            <w:tcW w:w="1220" w:type="dxa"/>
            <w:vAlign w:val="center"/>
          </w:tcPr>
          <w:p w:rsidR="00EA7E44" w:rsidRDefault="00452428">
            <w:pPr>
              <w:snapToGrid w:val="0"/>
              <w:jc w:val="right"/>
            </w:pPr>
            <w:r>
              <w:rPr>
                <w:rFonts w:ascii="宋体" w:hAnsi="宋体" w:cs="宋体"/>
                <w:color w:val="000000"/>
                <w:sz w:val="14"/>
              </w:rPr>
              <w:t>1,503,050.87</w:t>
            </w:r>
          </w:p>
        </w:tc>
        <w:tc>
          <w:tcPr>
            <w:tcW w:w="640" w:type="dxa"/>
            <w:vAlign w:val="center"/>
          </w:tcPr>
          <w:p w:rsidR="00EA7E44" w:rsidRDefault="00452428">
            <w:pPr>
              <w:snapToGrid w:val="0"/>
            </w:pPr>
            <w:r>
              <w:rPr>
                <w:rFonts w:ascii="宋体" w:hAnsi="宋体" w:cs="宋体"/>
                <w:color w:val="000000"/>
                <w:sz w:val="14"/>
              </w:rPr>
              <w:t>30704</w:t>
            </w:r>
          </w:p>
        </w:tc>
        <w:tc>
          <w:tcPr>
            <w:tcW w:w="2980" w:type="dxa"/>
            <w:vAlign w:val="center"/>
          </w:tcPr>
          <w:p w:rsidR="00EA7E44" w:rsidRDefault="00452428">
            <w:pPr>
              <w:snapToGrid w:val="0"/>
            </w:pPr>
            <w:r>
              <w:rPr>
                <w:rFonts w:ascii="宋体" w:hAnsi="宋体" w:cs="宋体"/>
                <w:color w:val="000000"/>
                <w:sz w:val="14"/>
              </w:rPr>
              <w:t xml:space="preserve">  国外债务发行费用</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30102</w:t>
            </w:r>
          </w:p>
        </w:tc>
        <w:tc>
          <w:tcPr>
            <w:tcW w:w="2340" w:type="dxa"/>
            <w:vAlign w:val="center"/>
          </w:tcPr>
          <w:p w:rsidR="00EA7E44" w:rsidRDefault="00452428">
            <w:pPr>
              <w:snapToGrid w:val="0"/>
            </w:pPr>
            <w:r>
              <w:rPr>
                <w:rFonts w:ascii="宋体" w:hAnsi="宋体" w:cs="宋体"/>
                <w:color w:val="000000"/>
                <w:sz w:val="14"/>
              </w:rPr>
              <w:t xml:space="preserve">  津贴补贴</w:t>
            </w:r>
          </w:p>
        </w:tc>
        <w:tc>
          <w:tcPr>
            <w:tcW w:w="1220" w:type="dxa"/>
            <w:vAlign w:val="center"/>
          </w:tcPr>
          <w:p w:rsidR="00EA7E44" w:rsidRDefault="00452428">
            <w:pPr>
              <w:snapToGrid w:val="0"/>
              <w:jc w:val="right"/>
            </w:pPr>
            <w:r>
              <w:rPr>
                <w:rFonts w:ascii="宋体" w:hAnsi="宋体" w:cs="宋体"/>
                <w:color w:val="000000"/>
                <w:sz w:val="14"/>
              </w:rPr>
              <w:t>22,162,165.92</w:t>
            </w:r>
          </w:p>
        </w:tc>
        <w:tc>
          <w:tcPr>
            <w:tcW w:w="640" w:type="dxa"/>
            <w:vAlign w:val="center"/>
          </w:tcPr>
          <w:p w:rsidR="00EA7E44" w:rsidRDefault="00452428">
            <w:pPr>
              <w:snapToGrid w:val="0"/>
            </w:pPr>
            <w:r>
              <w:rPr>
                <w:rFonts w:ascii="宋体" w:hAnsi="宋体" w:cs="宋体"/>
                <w:color w:val="000000"/>
                <w:sz w:val="14"/>
              </w:rPr>
              <w:t>30202</w:t>
            </w:r>
          </w:p>
        </w:tc>
        <w:tc>
          <w:tcPr>
            <w:tcW w:w="2340" w:type="dxa"/>
            <w:vAlign w:val="center"/>
          </w:tcPr>
          <w:p w:rsidR="00EA7E44" w:rsidRDefault="00452428">
            <w:pPr>
              <w:snapToGrid w:val="0"/>
            </w:pPr>
            <w:r>
              <w:rPr>
                <w:rFonts w:ascii="宋体" w:hAnsi="宋体" w:cs="宋体"/>
                <w:color w:val="000000"/>
                <w:sz w:val="14"/>
              </w:rPr>
              <w:t xml:space="preserve">  印刷费</w:t>
            </w:r>
          </w:p>
        </w:tc>
        <w:tc>
          <w:tcPr>
            <w:tcW w:w="1220" w:type="dxa"/>
            <w:vAlign w:val="center"/>
          </w:tcPr>
          <w:p w:rsidR="00EA7E44" w:rsidRDefault="00452428">
            <w:pPr>
              <w:snapToGrid w:val="0"/>
              <w:jc w:val="right"/>
            </w:pPr>
            <w:r>
              <w:rPr>
                <w:rFonts w:ascii="宋体" w:hAnsi="宋体" w:cs="宋体"/>
                <w:color w:val="000000"/>
                <w:sz w:val="14"/>
              </w:rPr>
              <w:t>11,708.10</w:t>
            </w:r>
          </w:p>
        </w:tc>
        <w:tc>
          <w:tcPr>
            <w:tcW w:w="640" w:type="dxa"/>
            <w:vAlign w:val="center"/>
          </w:tcPr>
          <w:p w:rsidR="00EA7E44" w:rsidRDefault="00452428">
            <w:pPr>
              <w:snapToGrid w:val="0"/>
            </w:pPr>
            <w:r>
              <w:rPr>
                <w:rFonts w:ascii="宋体" w:hAnsi="宋体" w:cs="宋体"/>
                <w:b/>
                <w:color w:val="000000"/>
                <w:sz w:val="14"/>
              </w:rPr>
              <w:t>310</w:t>
            </w:r>
          </w:p>
        </w:tc>
        <w:tc>
          <w:tcPr>
            <w:tcW w:w="2980" w:type="dxa"/>
            <w:vAlign w:val="center"/>
          </w:tcPr>
          <w:p w:rsidR="00EA7E44" w:rsidRDefault="00452428">
            <w:pPr>
              <w:snapToGrid w:val="0"/>
            </w:pPr>
            <w:r>
              <w:rPr>
                <w:rFonts w:ascii="宋体" w:hAnsi="宋体" w:cs="宋体"/>
                <w:b/>
                <w:color w:val="000000"/>
                <w:sz w:val="14"/>
              </w:rPr>
              <w:t>资本性支出</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30103</w:t>
            </w:r>
          </w:p>
        </w:tc>
        <w:tc>
          <w:tcPr>
            <w:tcW w:w="2340" w:type="dxa"/>
            <w:vAlign w:val="center"/>
          </w:tcPr>
          <w:p w:rsidR="00EA7E44" w:rsidRDefault="00452428">
            <w:pPr>
              <w:snapToGrid w:val="0"/>
            </w:pPr>
            <w:r>
              <w:rPr>
                <w:rFonts w:ascii="宋体" w:hAnsi="宋体" w:cs="宋体"/>
                <w:color w:val="000000"/>
                <w:sz w:val="14"/>
              </w:rPr>
              <w:t xml:space="preserve">  奖金</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30203</w:t>
            </w:r>
          </w:p>
        </w:tc>
        <w:tc>
          <w:tcPr>
            <w:tcW w:w="2340" w:type="dxa"/>
            <w:vAlign w:val="center"/>
          </w:tcPr>
          <w:p w:rsidR="00EA7E44" w:rsidRDefault="00452428">
            <w:pPr>
              <w:snapToGrid w:val="0"/>
            </w:pPr>
            <w:r>
              <w:rPr>
                <w:rFonts w:ascii="宋体" w:hAnsi="宋体" w:cs="宋体"/>
                <w:color w:val="000000"/>
                <w:sz w:val="14"/>
              </w:rPr>
              <w:t xml:space="preserve">  咨询费</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31001</w:t>
            </w:r>
          </w:p>
        </w:tc>
        <w:tc>
          <w:tcPr>
            <w:tcW w:w="2980" w:type="dxa"/>
            <w:vAlign w:val="center"/>
          </w:tcPr>
          <w:p w:rsidR="00EA7E44" w:rsidRDefault="00452428">
            <w:pPr>
              <w:snapToGrid w:val="0"/>
            </w:pPr>
            <w:r>
              <w:rPr>
                <w:rFonts w:ascii="宋体" w:hAnsi="宋体" w:cs="宋体"/>
                <w:color w:val="000000"/>
                <w:sz w:val="14"/>
              </w:rPr>
              <w:t xml:space="preserve">  房屋建筑物购建</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30106</w:t>
            </w:r>
          </w:p>
        </w:tc>
        <w:tc>
          <w:tcPr>
            <w:tcW w:w="2340" w:type="dxa"/>
            <w:vAlign w:val="center"/>
          </w:tcPr>
          <w:p w:rsidR="00EA7E44" w:rsidRDefault="00452428">
            <w:pPr>
              <w:snapToGrid w:val="0"/>
            </w:pPr>
            <w:r>
              <w:rPr>
                <w:rFonts w:ascii="宋体" w:hAnsi="宋体" w:cs="宋体"/>
                <w:color w:val="000000"/>
                <w:sz w:val="14"/>
              </w:rPr>
              <w:t xml:space="preserve">  伙食补助费</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30204</w:t>
            </w:r>
          </w:p>
        </w:tc>
        <w:tc>
          <w:tcPr>
            <w:tcW w:w="2340" w:type="dxa"/>
            <w:vAlign w:val="center"/>
          </w:tcPr>
          <w:p w:rsidR="00EA7E44" w:rsidRDefault="00452428">
            <w:pPr>
              <w:snapToGrid w:val="0"/>
            </w:pPr>
            <w:r>
              <w:rPr>
                <w:rFonts w:ascii="宋体" w:hAnsi="宋体" w:cs="宋体"/>
                <w:color w:val="000000"/>
                <w:sz w:val="14"/>
              </w:rPr>
              <w:t xml:space="preserve">  手续费</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31002</w:t>
            </w:r>
          </w:p>
        </w:tc>
        <w:tc>
          <w:tcPr>
            <w:tcW w:w="2980" w:type="dxa"/>
            <w:vAlign w:val="center"/>
          </w:tcPr>
          <w:p w:rsidR="00EA7E44" w:rsidRDefault="00452428">
            <w:pPr>
              <w:snapToGrid w:val="0"/>
            </w:pPr>
            <w:r>
              <w:rPr>
                <w:rFonts w:ascii="宋体" w:hAnsi="宋体" w:cs="宋体"/>
                <w:color w:val="000000"/>
                <w:sz w:val="14"/>
              </w:rPr>
              <w:t xml:space="preserve">  办公设备购置</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30107</w:t>
            </w:r>
          </w:p>
        </w:tc>
        <w:tc>
          <w:tcPr>
            <w:tcW w:w="2340" w:type="dxa"/>
            <w:vAlign w:val="center"/>
          </w:tcPr>
          <w:p w:rsidR="00EA7E44" w:rsidRDefault="00452428">
            <w:pPr>
              <w:snapToGrid w:val="0"/>
            </w:pPr>
            <w:r>
              <w:rPr>
                <w:rFonts w:ascii="宋体" w:hAnsi="宋体" w:cs="宋体"/>
                <w:color w:val="000000"/>
                <w:sz w:val="14"/>
              </w:rPr>
              <w:t xml:space="preserve">  绩效工资</w:t>
            </w:r>
          </w:p>
        </w:tc>
        <w:tc>
          <w:tcPr>
            <w:tcW w:w="1220" w:type="dxa"/>
            <w:vAlign w:val="center"/>
          </w:tcPr>
          <w:p w:rsidR="00EA7E44" w:rsidRDefault="00452428">
            <w:pPr>
              <w:snapToGrid w:val="0"/>
              <w:jc w:val="right"/>
            </w:pPr>
            <w:r>
              <w:rPr>
                <w:rFonts w:ascii="宋体" w:hAnsi="宋体" w:cs="宋体"/>
                <w:color w:val="000000"/>
                <w:sz w:val="14"/>
              </w:rPr>
              <w:t>123,361,073.39</w:t>
            </w:r>
          </w:p>
        </w:tc>
        <w:tc>
          <w:tcPr>
            <w:tcW w:w="640" w:type="dxa"/>
            <w:vAlign w:val="center"/>
          </w:tcPr>
          <w:p w:rsidR="00EA7E44" w:rsidRDefault="00452428">
            <w:pPr>
              <w:snapToGrid w:val="0"/>
            </w:pPr>
            <w:r>
              <w:rPr>
                <w:rFonts w:ascii="宋体" w:hAnsi="宋体" w:cs="宋体"/>
                <w:color w:val="000000"/>
                <w:sz w:val="14"/>
              </w:rPr>
              <w:t>30205</w:t>
            </w:r>
          </w:p>
        </w:tc>
        <w:tc>
          <w:tcPr>
            <w:tcW w:w="2340" w:type="dxa"/>
            <w:vAlign w:val="center"/>
          </w:tcPr>
          <w:p w:rsidR="00EA7E44" w:rsidRDefault="00452428">
            <w:pPr>
              <w:snapToGrid w:val="0"/>
            </w:pPr>
            <w:r>
              <w:rPr>
                <w:rFonts w:ascii="宋体" w:hAnsi="宋体" w:cs="宋体"/>
                <w:color w:val="000000"/>
                <w:sz w:val="14"/>
              </w:rPr>
              <w:t xml:space="preserve">  水费</w:t>
            </w:r>
          </w:p>
        </w:tc>
        <w:tc>
          <w:tcPr>
            <w:tcW w:w="1220" w:type="dxa"/>
            <w:vAlign w:val="center"/>
          </w:tcPr>
          <w:p w:rsidR="00EA7E44" w:rsidRDefault="00452428">
            <w:pPr>
              <w:snapToGrid w:val="0"/>
              <w:jc w:val="right"/>
            </w:pPr>
            <w:r>
              <w:rPr>
                <w:rFonts w:ascii="宋体" w:hAnsi="宋体" w:cs="宋体"/>
                <w:color w:val="000000"/>
                <w:sz w:val="14"/>
              </w:rPr>
              <w:t>2,421,749.15</w:t>
            </w:r>
          </w:p>
        </w:tc>
        <w:tc>
          <w:tcPr>
            <w:tcW w:w="640" w:type="dxa"/>
            <w:vAlign w:val="center"/>
          </w:tcPr>
          <w:p w:rsidR="00EA7E44" w:rsidRDefault="00452428">
            <w:pPr>
              <w:snapToGrid w:val="0"/>
            </w:pPr>
            <w:r>
              <w:rPr>
                <w:rFonts w:ascii="宋体" w:hAnsi="宋体" w:cs="宋体"/>
                <w:color w:val="000000"/>
                <w:sz w:val="14"/>
              </w:rPr>
              <w:t>31003</w:t>
            </w:r>
          </w:p>
        </w:tc>
        <w:tc>
          <w:tcPr>
            <w:tcW w:w="2980" w:type="dxa"/>
            <w:vAlign w:val="center"/>
          </w:tcPr>
          <w:p w:rsidR="00EA7E44" w:rsidRDefault="00452428">
            <w:pPr>
              <w:snapToGrid w:val="0"/>
            </w:pPr>
            <w:r>
              <w:rPr>
                <w:rFonts w:ascii="宋体" w:hAnsi="宋体" w:cs="宋体"/>
                <w:color w:val="000000"/>
                <w:sz w:val="14"/>
              </w:rPr>
              <w:t xml:space="preserve">  专用设备购置</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30108</w:t>
            </w:r>
          </w:p>
        </w:tc>
        <w:tc>
          <w:tcPr>
            <w:tcW w:w="2340" w:type="dxa"/>
            <w:vAlign w:val="center"/>
          </w:tcPr>
          <w:p w:rsidR="00EA7E44" w:rsidRDefault="00452428">
            <w:pPr>
              <w:snapToGrid w:val="0"/>
            </w:pPr>
            <w:r>
              <w:rPr>
                <w:rFonts w:ascii="宋体" w:hAnsi="宋体" w:cs="宋体"/>
                <w:color w:val="000000"/>
                <w:sz w:val="14"/>
              </w:rPr>
              <w:t xml:space="preserve">  机关事业单位基本养老保险缴费</w:t>
            </w:r>
          </w:p>
        </w:tc>
        <w:tc>
          <w:tcPr>
            <w:tcW w:w="1220" w:type="dxa"/>
            <w:vAlign w:val="center"/>
          </w:tcPr>
          <w:p w:rsidR="00EA7E44" w:rsidRDefault="00452428">
            <w:pPr>
              <w:snapToGrid w:val="0"/>
              <w:jc w:val="right"/>
            </w:pPr>
            <w:r>
              <w:rPr>
                <w:rFonts w:ascii="宋体" w:hAnsi="宋体" w:cs="宋体"/>
                <w:color w:val="000000"/>
                <w:sz w:val="14"/>
              </w:rPr>
              <w:t>13,787,000.00</w:t>
            </w:r>
          </w:p>
        </w:tc>
        <w:tc>
          <w:tcPr>
            <w:tcW w:w="640" w:type="dxa"/>
            <w:vAlign w:val="center"/>
          </w:tcPr>
          <w:p w:rsidR="00EA7E44" w:rsidRDefault="00452428">
            <w:pPr>
              <w:snapToGrid w:val="0"/>
            </w:pPr>
            <w:r>
              <w:rPr>
                <w:rFonts w:ascii="宋体" w:hAnsi="宋体" w:cs="宋体"/>
                <w:color w:val="000000"/>
                <w:sz w:val="14"/>
              </w:rPr>
              <w:t>30206</w:t>
            </w:r>
          </w:p>
        </w:tc>
        <w:tc>
          <w:tcPr>
            <w:tcW w:w="2340" w:type="dxa"/>
            <w:vAlign w:val="center"/>
          </w:tcPr>
          <w:p w:rsidR="00EA7E44" w:rsidRDefault="00452428">
            <w:pPr>
              <w:snapToGrid w:val="0"/>
            </w:pPr>
            <w:r>
              <w:rPr>
                <w:rFonts w:ascii="宋体" w:hAnsi="宋体" w:cs="宋体"/>
                <w:color w:val="000000"/>
                <w:sz w:val="14"/>
              </w:rPr>
              <w:t xml:space="preserve">  电费</w:t>
            </w:r>
          </w:p>
        </w:tc>
        <w:tc>
          <w:tcPr>
            <w:tcW w:w="1220" w:type="dxa"/>
            <w:vAlign w:val="center"/>
          </w:tcPr>
          <w:p w:rsidR="00EA7E44" w:rsidRDefault="00452428">
            <w:pPr>
              <w:snapToGrid w:val="0"/>
              <w:jc w:val="right"/>
            </w:pPr>
            <w:r>
              <w:rPr>
                <w:rFonts w:ascii="宋体" w:hAnsi="宋体" w:cs="宋体"/>
                <w:color w:val="000000"/>
                <w:sz w:val="14"/>
              </w:rPr>
              <w:t>4,083,270.85</w:t>
            </w:r>
          </w:p>
        </w:tc>
        <w:tc>
          <w:tcPr>
            <w:tcW w:w="640" w:type="dxa"/>
            <w:vAlign w:val="center"/>
          </w:tcPr>
          <w:p w:rsidR="00EA7E44" w:rsidRDefault="00452428">
            <w:pPr>
              <w:snapToGrid w:val="0"/>
            </w:pPr>
            <w:r>
              <w:rPr>
                <w:rFonts w:ascii="宋体" w:hAnsi="宋体" w:cs="宋体"/>
                <w:color w:val="000000"/>
                <w:sz w:val="14"/>
              </w:rPr>
              <w:t>31005</w:t>
            </w:r>
          </w:p>
        </w:tc>
        <w:tc>
          <w:tcPr>
            <w:tcW w:w="2980" w:type="dxa"/>
            <w:vAlign w:val="center"/>
          </w:tcPr>
          <w:p w:rsidR="00EA7E44" w:rsidRDefault="00452428">
            <w:pPr>
              <w:snapToGrid w:val="0"/>
            </w:pPr>
            <w:r>
              <w:rPr>
                <w:rFonts w:ascii="宋体" w:hAnsi="宋体" w:cs="宋体"/>
                <w:color w:val="000000"/>
                <w:sz w:val="14"/>
              </w:rPr>
              <w:t xml:space="preserve">  基础设施建设</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30109</w:t>
            </w:r>
          </w:p>
        </w:tc>
        <w:tc>
          <w:tcPr>
            <w:tcW w:w="2340" w:type="dxa"/>
            <w:vAlign w:val="center"/>
          </w:tcPr>
          <w:p w:rsidR="00EA7E44" w:rsidRDefault="00452428">
            <w:pPr>
              <w:snapToGrid w:val="0"/>
            </w:pPr>
            <w:r>
              <w:rPr>
                <w:rFonts w:ascii="宋体" w:hAnsi="宋体" w:cs="宋体"/>
                <w:color w:val="000000"/>
                <w:sz w:val="14"/>
              </w:rPr>
              <w:t xml:space="preserve">  职业年金缴费</w:t>
            </w:r>
          </w:p>
        </w:tc>
        <w:tc>
          <w:tcPr>
            <w:tcW w:w="1220" w:type="dxa"/>
            <w:vAlign w:val="center"/>
          </w:tcPr>
          <w:p w:rsidR="00EA7E44" w:rsidRDefault="00452428">
            <w:pPr>
              <w:snapToGrid w:val="0"/>
              <w:jc w:val="right"/>
            </w:pPr>
            <w:r>
              <w:rPr>
                <w:rFonts w:ascii="宋体" w:hAnsi="宋体" w:cs="宋体"/>
                <w:color w:val="000000"/>
                <w:sz w:val="14"/>
              </w:rPr>
              <w:t>6,894,000.00</w:t>
            </w:r>
          </w:p>
        </w:tc>
        <w:tc>
          <w:tcPr>
            <w:tcW w:w="640" w:type="dxa"/>
            <w:vAlign w:val="center"/>
          </w:tcPr>
          <w:p w:rsidR="00EA7E44" w:rsidRDefault="00452428">
            <w:pPr>
              <w:snapToGrid w:val="0"/>
            </w:pPr>
            <w:r>
              <w:rPr>
                <w:rFonts w:ascii="宋体" w:hAnsi="宋体" w:cs="宋体"/>
                <w:color w:val="000000"/>
                <w:sz w:val="14"/>
              </w:rPr>
              <w:t>30207</w:t>
            </w:r>
          </w:p>
        </w:tc>
        <w:tc>
          <w:tcPr>
            <w:tcW w:w="2340" w:type="dxa"/>
            <w:vAlign w:val="center"/>
          </w:tcPr>
          <w:p w:rsidR="00EA7E44" w:rsidRDefault="00452428">
            <w:pPr>
              <w:snapToGrid w:val="0"/>
            </w:pPr>
            <w:r>
              <w:rPr>
                <w:rFonts w:ascii="宋体" w:hAnsi="宋体" w:cs="宋体"/>
                <w:color w:val="000000"/>
                <w:sz w:val="14"/>
              </w:rPr>
              <w:t xml:space="preserve">  邮电费</w:t>
            </w:r>
          </w:p>
        </w:tc>
        <w:tc>
          <w:tcPr>
            <w:tcW w:w="1220" w:type="dxa"/>
            <w:vAlign w:val="center"/>
          </w:tcPr>
          <w:p w:rsidR="00EA7E44" w:rsidRDefault="00452428">
            <w:pPr>
              <w:snapToGrid w:val="0"/>
              <w:jc w:val="right"/>
            </w:pPr>
            <w:r>
              <w:rPr>
                <w:rFonts w:ascii="宋体" w:hAnsi="宋体" w:cs="宋体"/>
                <w:color w:val="000000"/>
                <w:sz w:val="14"/>
              </w:rPr>
              <w:t>1,607,980.00</w:t>
            </w:r>
          </w:p>
        </w:tc>
        <w:tc>
          <w:tcPr>
            <w:tcW w:w="640" w:type="dxa"/>
            <w:vAlign w:val="center"/>
          </w:tcPr>
          <w:p w:rsidR="00EA7E44" w:rsidRDefault="00452428">
            <w:pPr>
              <w:snapToGrid w:val="0"/>
            </w:pPr>
            <w:r>
              <w:rPr>
                <w:rFonts w:ascii="宋体" w:hAnsi="宋体" w:cs="宋体"/>
                <w:color w:val="000000"/>
                <w:sz w:val="14"/>
              </w:rPr>
              <w:t>31006</w:t>
            </w:r>
          </w:p>
        </w:tc>
        <w:tc>
          <w:tcPr>
            <w:tcW w:w="2980" w:type="dxa"/>
            <w:vAlign w:val="center"/>
          </w:tcPr>
          <w:p w:rsidR="00EA7E44" w:rsidRDefault="00452428">
            <w:pPr>
              <w:snapToGrid w:val="0"/>
            </w:pPr>
            <w:r>
              <w:rPr>
                <w:rFonts w:ascii="宋体" w:hAnsi="宋体" w:cs="宋体"/>
                <w:color w:val="000000"/>
                <w:sz w:val="14"/>
              </w:rPr>
              <w:t xml:space="preserve">  大型修缮</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30110</w:t>
            </w:r>
          </w:p>
        </w:tc>
        <w:tc>
          <w:tcPr>
            <w:tcW w:w="2340" w:type="dxa"/>
            <w:vAlign w:val="center"/>
          </w:tcPr>
          <w:p w:rsidR="00EA7E44" w:rsidRDefault="00452428">
            <w:pPr>
              <w:snapToGrid w:val="0"/>
            </w:pPr>
            <w:r>
              <w:rPr>
                <w:rFonts w:ascii="宋体" w:hAnsi="宋体" w:cs="宋体"/>
                <w:color w:val="000000"/>
                <w:sz w:val="14"/>
              </w:rPr>
              <w:t xml:space="preserve">  职工基本医疗保险缴费</w:t>
            </w:r>
          </w:p>
        </w:tc>
        <w:tc>
          <w:tcPr>
            <w:tcW w:w="1220" w:type="dxa"/>
            <w:vAlign w:val="center"/>
          </w:tcPr>
          <w:p w:rsidR="00EA7E44" w:rsidRDefault="00452428">
            <w:pPr>
              <w:snapToGrid w:val="0"/>
              <w:jc w:val="right"/>
            </w:pPr>
            <w:r>
              <w:rPr>
                <w:rFonts w:ascii="宋体" w:hAnsi="宋体" w:cs="宋体"/>
                <w:color w:val="000000"/>
                <w:sz w:val="14"/>
              </w:rPr>
              <w:t>8,617,000.00</w:t>
            </w:r>
          </w:p>
        </w:tc>
        <w:tc>
          <w:tcPr>
            <w:tcW w:w="640" w:type="dxa"/>
            <w:vAlign w:val="center"/>
          </w:tcPr>
          <w:p w:rsidR="00EA7E44" w:rsidRDefault="00452428">
            <w:pPr>
              <w:snapToGrid w:val="0"/>
            </w:pPr>
            <w:r>
              <w:rPr>
                <w:rFonts w:ascii="宋体" w:hAnsi="宋体" w:cs="宋体"/>
                <w:color w:val="000000"/>
                <w:sz w:val="14"/>
              </w:rPr>
              <w:t>30208</w:t>
            </w:r>
          </w:p>
        </w:tc>
        <w:tc>
          <w:tcPr>
            <w:tcW w:w="2340" w:type="dxa"/>
            <w:vAlign w:val="center"/>
          </w:tcPr>
          <w:p w:rsidR="00EA7E44" w:rsidRDefault="00452428">
            <w:pPr>
              <w:snapToGrid w:val="0"/>
            </w:pPr>
            <w:r>
              <w:rPr>
                <w:rFonts w:ascii="宋体" w:hAnsi="宋体" w:cs="宋体"/>
                <w:color w:val="000000"/>
                <w:sz w:val="14"/>
              </w:rPr>
              <w:t xml:space="preserve">  取暖费</w:t>
            </w:r>
          </w:p>
        </w:tc>
        <w:tc>
          <w:tcPr>
            <w:tcW w:w="1220" w:type="dxa"/>
            <w:vAlign w:val="center"/>
          </w:tcPr>
          <w:p w:rsidR="00EA7E44" w:rsidRDefault="00452428">
            <w:pPr>
              <w:snapToGrid w:val="0"/>
              <w:jc w:val="right"/>
            </w:pPr>
            <w:r>
              <w:rPr>
                <w:rFonts w:ascii="宋体" w:hAnsi="宋体" w:cs="宋体"/>
                <w:color w:val="000000"/>
                <w:sz w:val="14"/>
              </w:rPr>
              <w:t>7,350,000.00</w:t>
            </w:r>
          </w:p>
        </w:tc>
        <w:tc>
          <w:tcPr>
            <w:tcW w:w="640" w:type="dxa"/>
            <w:vAlign w:val="center"/>
          </w:tcPr>
          <w:p w:rsidR="00EA7E44" w:rsidRDefault="00452428">
            <w:pPr>
              <w:snapToGrid w:val="0"/>
            </w:pPr>
            <w:r>
              <w:rPr>
                <w:rFonts w:ascii="宋体" w:hAnsi="宋体" w:cs="宋体"/>
                <w:color w:val="000000"/>
                <w:sz w:val="14"/>
              </w:rPr>
              <w:t>31007</w:t>
            </w:r>
          </w:p>
        </w:tc>
        <w:tc>
          <w:tcPr>
            <w:tcW w:w="2980" w:type="dxa"/>
            <w:vAlign w:val="center"/>
          </w:tcPr>
          <w:p w:rsidR="00EA7E44" w:rsidRDefault="00452428">
            <w:pPr>
              <w:snapToGrid w:val="0"/>
            </w:pPr>
            <w:r>
              <w:rPr>
                <w:rFonts w:ascii="宋体" w:hAnsi="宋体" w:cs="宋体"/>
                <w:color w:val="000000"/>
                <w:sz w:val="14"/>
              </w:rPr>
              <w:t xml:space="preserve">  信息网络及软件购置更新</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30111</w:t>
            </w:r>
          </w:p>
        </w:tc>
        <w:tc>
          <w:tcPr>
            <w:tcW w:w="2340" w:type="dxa"/>
            <w:vAlign w:val="center"/>
          </w:tcPr>
          <w:p w:rsidR="00EA7E44" w:rsidRDefault="00452428">
            <w:pPr>
              <w:snapToGrid w:val="0"/>
            </w:pPr>
            <w:r>
              <w:rPr>
                <w:rFonts w:ascii="宋体" w:hAnsi="宋体" w:cs="宋体"/>
                <w:color w:val="000000"/>
                <w:sz w:val="14"/>
              </w:rPr>
              <w:t xml:space="preserve">  公务员医疗补助缴费</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30209</w:t>
            </w:r>
          </w:p>
        </w:tc>
        <w:tc>
          <w:tcPr>
            <w:tcW w:w="2340" w:type="dxa"/>
            <w:vAlign w:val="center"/>
          </w:tcPr>
          <w:p w:rsidR="00EA7E44" w:rsidRDefault="00452428">
            <w:pPr>
              <w:snapToGrid w:val="0"/>
            </w:pPr>
            <w:r>
              <w:rPr>
                <w:rFonts w:ascii="宋体" w:hAnsi="宋体" w:cs="宋体"/>
                <w:color w:val="000000"/>
                <w:sz w:val="14"/>
              </w:rPr>
              <w:t xml:space="preserve">  物业管理费</w:t>
            </w:r>
          </w:p>
        </w:tc>
        <w:tc>
          <w:tcPr>
            <w:tcW w:w="1220" w:type="dxa"/>
            <w:vAlign w:val="center"/>
          </w:tcPr>
          <w:p w:rsidR="00EA7E44" w:rsidRDefault="00452428">
            <w:pPr>
              <w:snapToGrid w:val="0"/>
              <w:jc w:val="right"/>
            </w:pPr>
            <w:r>
              <w:rPr>
                <w:rFonts w:ascii="宋体" w:hAnsi="宋体" w:cs="宋体"/>
                <w:color w:val="000000"/>
                <w:sz w:val="14"/>
              </w:rPr>
              <w:t>19,700,000.00</w:t>
            </w:r>
          </w:p>
        </w:tc>
        <w:tc>
          <w:tcPr>
            <w:tcW w:w="640" w:type="dxa"/>
            <w:vAlign w:val="center"/>
          </w:tcPr>
          <w:p w:rsidR="00EA7E44" w:rsidRDefault="00452428">
            <w:pPr>
              <w:snapToGrid w:val="0"/>
            </w:pPr>
            <w:r>
              <w:rPr>
                <w:rFonts w:ascii="宋体" w:hAnsi="宋体" w:cs="宋体"/>
                <w:color w:val="000000"/>
                <w:sz w:val="14"/>
              </w:rPr>
              <w:t>31008</w:t>
            </w:r>
          </w:p>
        </w:tc>
        <w:tc>
          <w:tcPr>
            <w:tcW w:w="2980" w:type="dxa"/>
            <w:vAlign w:val="center"/>
          </w:tcPr>
          <w:p w:rsidR="00EA7E44" w:rsidRDefault="00452428">
            <w:pPr>
              <w:snapToGrid w:val="0"/>
            </w:pPr>
            <w:r>
              <w:rPr>
                <w:rFonts w:ascii="宋体" w:hAnsi="宋体" w:cs="宋体"/>
                <w:color w:val="000000"/>
                <w:sz w:val="14"/>
              </w:rPr>
              <w:t xml:space="preserve">  物资储备</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30112</w:t>
            </w:r>
          </w:p>
        </w:tc>
        <w:tc>
          <w:tcPr>
            <w:tcW w:w="2340" w:type="dxa"/>
            <w:vAlign w:val="center"/>
          </w:tcPr>
          <w:p w:rsidR="00EA7E44" w:rsidRDefault="00452428">
            <w:pPr>
              <w:snapToGrid w:val="0"/>
            </w:pPr>
            <w:r>
              <w:rPr>
                <w:rFonts w:ascii="宋体" w:hAnsi="宋体" w:cs="宋体"/>
                <w:color w:val="000000"/>
                <w:sz w:val="14"/>
              </w:rPr>
              <w:t xml:space="preserve">  其他社会保障缴费</w:t>
            </w:r>
          </w:p>
        </w:tc>
        <w:tc>
          <w:tcPr>
            <w:tcW w:w="1220" w:type="dxa"/>
            <w:vAlign w:val="center"/>
          </w:tcPr>
          <w:p w:rsidR="00EA7E44" w:rsidRDefault="00452428">
            <w:pPr>
              <w:snapToGrid w:val="0"/>
              <w:jc w:val="right"/>
            </w:pPr>
            <w:r>
              <w:rPr>
                <w:rFonts w:ascii="宋体" w:hAnsi="宋体" w:cs="宋体"/>
                <w:color w:val="000000"/>
                <w:sz w:val="14"/>
              </w:rPr>
              <w:t>1,871,000.00</w:t>
            </w:r>
          </w:p>
        </w:tc>
        <w:tc>
          <w:tcPr>
            <w:tcW w:w="640" w:type="dxa"/>
            <w:vAlign w:val="center"/>
          </w:tcPr>
          <w:p w:rsidR="00EA7E44" w:rsidRDefault="00452428">
            <w:pPr>
              <w:snapToGrid w:val="0"/>
            </w:pPr>
            <w:r>
              <w:rPr>
                <w:rFonts w:ascii="宋体" w:hAnsi="宋体" w:cs="宋体"/>
                <w:color w:val="000000"/>
                <w:sz w:val="14"/>
              </w:rPr>
              <w:t>30211</w:t>
            </w:r>
          </w:p>
        </w:tc>
        <w:tc>
          <w:tcPr>
            <w:tcW w:w="2340" w:type="dxa"/>
            <w:vAlign w:val="center"/>
          </w:tcPr>
          <w:p w:rsidR="00EA7E44" w:rsidRDefault="00452428">
            <w:pPr>
              <w:snapToGrid w:val="0"/>
            </w:pPr>
            <w:r>
              <w:rPr>
                <w:rFonts w:ascii="宋体" w:hAnsi="宋体" w:cs="宋体"/>
                <w:color w:val="000000"/>
                <w:sz w:val="14"/>
              </w:rPr>
              <w:t xml:space="preserve">  差旅费</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31009</w:t>
            </w:r>
          </w:p>
        </w:tc>
        <w:tc>
          <w:tcPr>
            <w:tcW w:w="2980" w:type="dxa"/>
            <w:vAlign w:val="center"/>
          </w:tcPr>
          <w:p w:rsidR="00EA7E44" w:rsidRDefault="00452428">
            <w:pPr>
              <w:snapToGrid w:val="0"/>
            </w:pPr>
            <w:r>
              <w:rPr>
                <w:rFonts w:ascii="宋体" w:hAnsi="宋体" w:cs="宋体"/>
                <w:color w:val="000000"/>
                <w:sz w:val="14"/>
              </w:rPr>
              <w:t xml:space="preserve">  土地补偿</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30113</w:t>
            </w:r>
          </w:p>
        </w:tc>
        <w:tc>
          <w:tcPr>
            <w:tcW w:w="2340" w:type="dxa"/>
            <w:vAlign w:val="center"/>
          </w:tcPr>
          <w:p w:rsidR="00EA7E44" w:rsidRDefault="00452428">
            <w:pPr>
              <w:snapToGrid w:val="0"/>
            </w:pPr>
            <w:r>
              <w:rPr>
                <w:rFonts w:ascii="宋体" w:hAnsi="宋体" w:cs="宋体"/>
                <w:color w:val="000000"/>
                <w:sz w:val="14"/>
              </w:rPr>
              <w:t xml:space="preserve">  住房公积金</w:t>
            </w:r>
          </w:p>
        </w:tc>
        <w:tc>
          <w:tcPr>
            <w:tcW w:w="1220" w:type="dxa"/>
            <w:vAlign w:val="center"/>
          </w:tcPr>
          <w:p w:rsidR="00EA7E44" w:rsidRDefault="00452428">
            <w:pPr>
              <w:snapToGrid w:val="0"/>
              <w:jc w:val="right"/>
            </w:pPr>
            <w:r>
              <w:rPr>
                <w:rFonts w:ascii="宋体" w:hAnsi="宋体" w:cs="宋体"/>
                <w:color w:val="000000"/>
                <w:sz w:val="14"/>
              </w:rPr>
              <w:t>53,993,000.00</w:t>
            </w:r>
          </w:p>
        </w:tc>
        <w:tc>
          <w:tcPr>
            <w:tcW w:w="640" w:type="dxa"/>
            <w:vAlign w:val="center"/>
          </w:tcPr>
          <w:p w:rsidR="00EA7E44" w:rsidRDefault="00452428">
            <w:pPr>
              <w:snapToGrid w:val="0"/>
            </w:pPr>
            <w:r>
              <w:rPr>
                <w:rFonts w:ascii="宋体" w:hAnsi="宋体" w:cs="宋体"/>
                <w:color w:val="000000"/>
                <w:sz w:val="14"/>
              </w:rPr>
              <w:t>30212</w:t>
            </w:r>
          </w:p>
        </w:tc>
        <w:tc>
          <w:tcPr>
            <w:tcW w:w="2340" w:type="dxa"/>
            <w:vAlign w:val="center"/>
          </w:tcPr>
          <w:p w:rsidR="00EA7E44" w:rsidRDefault="00452428">
            <w:pPr>
              <w:snapToGrid w:val="0"/>
            </w:pPr>
            <w:r>
              <w:rPr>
                <w:rFonts w:ascii="宋体" w:hAnsi="宋体" w:cs="宋体"/>
                <w:color w:val="000000"/>
                <w:sz w:val="14"/>
              </w:rPr>
              <w:t xml:space="preserve">  因公出国（境）费用</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31010</w:t>
            </w:r>
          </w:p>
        </w:tc>
        <w:tc>
          <w:tcPr>
            <w:tcW w:w="2980" w:type="dxa"/>
            <w:vAlign w:val="center"/>
          </w:tcPr>
          <w:p w:rsidR="00EA7E44" w:rsidRDefault="00452428">
            <w:pPr>
              <w:snapToGrid w:val="0"/>
            </w:pPr>
            <w:r>
              <w:rPr>
                <w:rFonts w:ascii="宋体" w:hAnsi="宋体" w:cs="宋体"/>
                <w:color w:val="000000"/>
                <w:sz w:val="14"/>
              </w:rPr>
              <w:t xml:space="preserve">  安置补助</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30114</w:t>
            </w:r>
          </w:p>
        </w:tc>
        <w:tc>
          <w:tcPr>
            <w:tcW w:w="2340" w:type="dxa"/>
            <w:vAlign w:val="center"/>
          </w:tcPr>
          <w:p w:rsidR="00EA7E44" w:rsidRDefault="00452428">
            <w:pPr>
              <w:snapToGrid w:val="0"/>
            </w:pPr>
            <w:r>
              <w:rPr>
                <w:rFonts w:ascii="宋体" w:hAnsi="宋体" w:cs="宋体"/>
                <w:color w:val="000000"/>
                <w:sz w:val="14"/>
              </w:rPr>
              <w:t xml:space="preserve">  医疗费</w:t>
            </w:r>
          </w:p>
        </w:tc>
        <w:tc>
          <w:tcPr>
            <w:tcW w:w="1220" w:type="dxa"/>
            <w:vAlign w:val="center"/>
          </w:tcPr>
          <w:p w:rsidR="00EA7E44" w:rsidRDefault="00452428">
            <w:pPr>
              <w:snapToGrid w:val="0"/>
              <w:jc w:val="right"/>
            </w:pPr>
            <w:r>
              <w:rPr>
                <w:rFonts w:ascii="宋体" w:hAnsi="宋体" w:cs="宋体"/>
                <w:color w:val="000000"/>
                <w:sz w:val="14"/>
              </w:rPr>
              <w:t>1,259,000.00</w:t>
            </w:r>
          </w:p>
        </w:tc>
        <w:tc>
          <w:tcPr>
            <w:tcW w:w="640" w:type="dxa"/>
            <w:vAlign w:val="center"/>
          </w:tcPr>
          <w:p w:rsidR="00EA7E44" w:rsidRDefault="00452428">
            <w:pPr>
              <w:snapToGrid w:val="0"/>
            </w:pPr>
            <w:r>
              <w:rPr>
                <w:rFonts w:ascii="宋体" w:hAnsi="宋体" w:cs="宋体"/>
                <w:color w:val="000000"/>
                <w:sz w:val="14"/>
              </w:rPr>
              <w:t>30213</w:t>
            </w:r>
          </w:p>
        </w:tc>
        <w:tc>
          <w:tcPr>
            <w:tcW w:w="2340" w:type="dxa"/>
            <w:vAlign w:val="center"/>
          </w:tcPr>
          <w:p w:rsidR="00EA7E44" w:rsidRDefault="00452428">
            <w:pPr>
              <w:snapToGrid w:val="0"/>
            </w:pPr>
            <w:r>
              <w:rPr>
                <w:rFonts w:ascii="宋体" w:hAnsi="宋体" w:cs="宋体"/>
                <w:color w:val="000000"/>
                <w:sz w:val="14"/>
              </w:rPr>
              <w:t xml:space="preserve">  维修(护)费</w:t>
            </w:r>
          </w:p>
        </w:tc>
        <w:tc>
          <w:tcPr>
            <w:tcW w:w="1220" w:type="dxa"/>
            <w:vAlign w:val="center"/>
          </w:tcPr>
          <w:p w:rsidR="00EA7E44" w:rsidRDefault="00452428">
            <w:pPr>
              <w:snapToGrid w:val="0"/>
              <w:jc w:val="right"/>
            </w:pPr>
            <w:r>
              <w:rPr>
                <w:rFonts w:ascii="宋体" w:hAnsi="宋体" w:cs="宋体"/>
                <w:color w:val="000000"/>
                <w:sz w:val="14"/>
              </w:rPr>
              <w:t>7,845,925.46</w:t>
            </w:r>
          </w:p>
        </w:tc>
        <w:tc>
          <w:tcPr>
            <w:tcW w:w="640" w:type="dxa"/>
            <w:vAlign w:val="center"/>
          </w:tcPr>
          <w:p w:rsidR="00EA7E44" w:rsidRDefault="00452428">
            <w:pPr>
              <w:snapToGrid w:val="0"/>
            </w:pPr>
            <w:r>
              <w:rPr>
                <w:rFonts w:ascii="宋体" w:hAnsi="宋体" w:cs="宋体"/>
                <w:color w:val="000000"/>
                <w:sz w:val="14"/>
              </w:rPr>
              <w:t>31011</w:t>
            </w:r>
          </w:p>
        </w:tc>
        <w:tc>
          <w:tcPr>
            <w:tcW w:w="2980" w:type="dxa"/>
            <w:vAlign w:val="center"/>
          </w:tcPr>
          <w:p w:rsidR="00EA7E44" w:rsidRDefault="00452428">
            <w:pPr>
              <w:snapToGrid w:val="0"/>
            </w:pPr>
            <w:r>
              <w:rPr>
                <w:rFonts w:ascii="宋体" w:hAnsi="宋体" w:cs="宋体"/>
                <w:color w:val="000000"/>
                <w:sz w:val="14"/>
              </w:rPr>
              <w:t xml:space="preserve">  地上附着物和青苗补偿</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30199</w:t>
            </w:r>
          </w:p>
        </w:tc>
        <w:tc>
          <w:tcPr>
            <w:tcW w:w="2340" w:type="dxa"/>
            <w:vAlign w:val="center"/>
          </w:tcPr>
          <w:p w:rsidR="00EA7E44" w:rsidRDefault="00452428">
            <w:pPr>
              <w:snapToGrid w:val="0"/>
            </w:pPr>
            <w:r>
              <w:rPr>
                <w:rFonts w:ascii="宋体" w:hAnsi="宋体" w:cs="宋体"/>
                <w:color w:val="000000"/>
                <w:sz w:val="14"/>
              </w:rPr>
              <w:t xml:space="preserve">  其他工资福利支出</w:t>
            </w:r>
          </w:p>
        </w:tc>
        <w:tc>
          <w:tcPr>
            <w:tcW w:w="1220" w:type="dxa"/>
            <w:vAlign w:val="center"/>
          </w:tcPr>
          <w:p w:rsidR="00EA7E44" w:rsidRDefault="00452428">
            <w:pPr>
              <w:snapToGrid w:val="0"/>
              <w:jc w:val="right"/>
            </w:pPr>
            <w:r>
              <w:rPr>
                <w:rFonts w:ascii="宋体" w:hAnsi="宋体" w:cs="宋体"/>
                <w:color w:val="000000"/>
                <w:sz w:val="14"/>
              </w:rPr>
              <w:t>11,000,000.00</w:t>
            </w:r>
          </w:p>
        </w:tc>
        <w:tc>
          <w:tcPr>
            <w:tcW w:w="640" w:type="dxa"/>
            <w:vAlign w:val="center"/>
          </w:tcPr>
          <w:p w:rsidR="00EA7E44" w:rsidRDefault="00452428">
            <w:pPr>
              <w:snapToGrid w:val="0"/>
            </w:pPr>
            <w:r>
              <w:rPr>
                <w:rFonts w:ascii="宋体" w:hAnsi="宋体" w:cs="宋体"/>
                <w:color w:val="000000"/>
                <w:sz w:val="14"/>
              </w:rPr>
              <w:t>30214</w:t>
            </w:r>
          </w:p>
        </w:tc>
        <w:tc>
          <w:tcPr>
            <w:tcW w:w="2340" w:type="dxa"/>
            <w:vAlign w:val="center"/>
          </w:tcPr>
          <w:p w:rsidR="00EA7E44" w:rsidRDefault="00452428">
            <w:pPr>
              <w:snapToGrid w:val="0"/>
            </w:pPr>
            <w:r>
              <w:rPr>
                <w:rFonts w:ascii="宋体" w:hAnsi="宋体" w:cs="宋体"/>
                <w:color w:val="000000"/>
                <w:sz w:val="14"/>
              </w:rPr>
              <w:t xml:space="preserve">  租赁费</w:t>
            </w:r>
          </w:p>
        </w:tc>
        <w:tc>
          <w:tcPr>
            <w:tcW w:w="1220" w:type="dxa"/>
            <w:vAlign w:val="center"/>
          </w:tcPr>
          <w:p w:rsidR="00EA7E44" w:rsidRDefault="00452428">
            <w:pPr>
              <w:snapToGrid w:val="0"/>
              <w:jc w:val="right"/>
            </w:pPr>
            <w:r>
              <w:rPr>
                <w:rFonts w:ascii="宋体" w:hAnsi="宋体" w:cs="宋体"/>
                <w:color w:val="000000"/>
                <w:sz w:val="14"/>
              </w:rPr>
              <w:t>1,319,907.60</w:t>
            </w:r>
          </w:p>
        </w:tc>
        <w:tc>
          <w:tcPr>
            <w:tcW w:w="640" w:type="dxa"/>
            <w:vAlign w:val="center"/>
          </w:tcPr>
          <w:p w:rsidR="00EA7E44" w:rsidRDefault="00452428">
            <w:pPr>
              <w:snapToGrid w:val="0"/>
            </w:pPr>
            <w:r>
              <w:rPr>
                <w:rFonts w:ascii="宋体" w:hAnsi="宋体" w:cs="宋体"/>
                <w:color w:val="000000"/>
                <w:sz w:val="14"/>
              </w:rPr>
              <w:t>31012</w:t>
            </w:r>
          </w:p>
        </w:tc>
        <w:tc>
          <w:tcPr>
            <w:tcW w:w="2980" w:type="dxa"/>
            <w:vAlign w:val="center"/>
          </w:tcPr>
          <w:p w:rsidR="00EA7E44" w:rsidRDefault="00452428">
            <w:pPr>
              <w:snapToGrid w:val="0"/>
            </w:pPr>
            <w:r>
              <w:rPr>
                <w:rFonts w:ascii="宋体" w:hAnsi="宋体" w:cs="宋体"/>
                <w:color w:val="000000"/>
                <w:sz w:val="14"/>
              </w:rPr>
              <w:t xml:space="preserve">  拆迁补偿</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b/>
                <w:color w:val="000000"/>
                <w:sz w:val="14"/>
              </w:rPr>
              <w:t>303</w:t>
            </w:r>
          </w:p>
        </w:tc>
        <w:tc>
          <w:tcPr>
            <w:tcW w:w="2340" w:type="dxa"/>
            <w:vAlign w:val="center"/>
          </w:tcPr>
          <w:p w:rsidR="00EA7E44" w:rsidRDefault="00452428">
            <w:pPr>
              <w:snapToGrid w:val="0"/>
            </w:pPr>
            <w:r>
              <w:rPr>
                <w:rFonts w:ascii="宋体" w:hAnsi="宋体" w:cs="宋体"/>
                <w:b/>
                <w:color w:val="000000"/>
                <w:sz w:val="14"/>
              </w:rPr>
              <w:t>对个人和家庭的补助</w:t>
            </w:r>
          </w:p>
        </w:tc>
        <w:tc>
          <w:tcPr>
            <w:tcW w:w="1220" w:type="dxa"/>
            <w:vAlign w:val="center"/>
          </w:tcPr>
          <w:p w:rsidR="00EA7E44" w:rsidRDefault="00452428">
            <w:pPr>
              <w:snapToGrid w:val="0"/>
              <w:jc w:val="right"/>
            </w:pPr>
            <w:r>
              <w:rPr>
                <w:rFonts w:ascii="宋体" w:hAnsi="宋体" w:cs="宋体"/>
                <w:color w:val="000000"/>
                <w:sz w:val="14"/>
              </w:rPr>
              <w:t>20,716,949.48</w:t>
            </w:r>
          </w:p>
        </w:tc>
        <w:tc>
          <w:tcPr>
            <w:tcW w:w="640" w:type="dxa"/>
            <w:vAlign w:val="center"/>
          </w:tcPr>
          <w:p w:rsidR="00EA7E44" w:rsidRDefault="00452428">
            <w:pPr>
              <w:snapToGrid w:val="0"/>
            </w:pPr>
            <w:r>
              <w:rPr>
                <w:rFonts w:ascii="宋体" w:hAnsi="宋体" w:cs="宋体"/>
                <w:color w:val="000000"/>
                <w:sz w:val="14"/>
              </w:rPr>
              <w:t>30215</w:t>
            </w:r>
          </w:p>
        </w:tc>
        <w:tc>
          <w:tcPr>
            <w:tcW w:w="2340" w:type="dxa"/>
            <w:vAlign w:val="center"/>
          </w:tcPr>
          <w:p w:rsidR="00EA7E44" w:rsidRDefault="00452428">
            <w:pPr>
              <w:snapToGrid w:val="0"/>
            </w:pPr>
            <w:r>
              <w:rPr>
                <w:rFonts w:ascii="宋体" w:hAnsi="宋体" w:cs="宋体"/>
                <w:color w:val="000000"/>
                <w:sz w:val="14"/>
              </w:rPr>
              <w:t xml:space="preserve">  会议费</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31013</w:t>
            </w:r>
          </w:p>
        </w:tc>
        <w:tc>
          <w:tcPr>
            <w:tcW w:w="2980" w:type="dxa"/>
            <w:vAlign w:val="center"/>
          </w:tcPr>
          <w:p w:rsidR="00EA7E44" w:rsidRDefault="00452428">
            <w:pPr>
              <w:snapToGrid w:val="0"/>
            </w:pPr>
            <w:r>
              <w:rPr>
                <w:rFonts w:ascii="宋体" w:hAnsi="宋体" w:cs="宋体"/>
                <w:color w:val="000000"/>
                <w:sz w:val="14"/>
              </w:rPr>
              <w:t xml:space="preserve">  公务用车购置</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lastRenderedPageBreak/>
              <w:t>30301</w:t>
            </w:r>
          </w:p>
        </w:tc>
        <w:tc>
          <w:tcPr>
            <w:tcW w:w="2340" w:type="dxa"/>
            <w:vAlign w:val="center"/>
          </w:tcPr>
          <w:p w:rsidR="00EA7E44" w:rsidRDefault="00452428">
            <w:pPr>
              <w:snapToGrid w:val="0"/>
            </w:pPr>
            <w:r>
              <w:rPr>
                <w:rFonts w:ascii="宋体" w:hAnsi="宋体" w:cs="宋体"/>
                <w:color w:val="000000"/>
                <w:sz w:val="14"/>
              </w:rPr>
              <w:t xml:space="preserve">  离休费</w:t>
            </w:r>
          </w:p>
        </w:tc>
        <w:tc>
          <w:tcPr>
            <w:tcW w:w="1220" w:type="dxa"/>
            <w:vAlign w:val="center"/>
          </w:tcPr>
          <w:p w:rsidR="00EA7E44" w:rsidRDefault="00452428">
            <w:pPr>
              <w:snapToGrid w:val="0"/>
              <w:jc w:val="right"/>
            </w:pPr>
            <w:r>
              <w:rPr>
                <w:rFonts w:ascii="宋体" w:hAnsi="宋体" w:cs="宋体"/>
                <w:color w:val="000000"/>
                <w:sz w:val="14"/>
              </w:rPr>
              <w:t>1,767,200.00</w:t>
            </w:r>
          </w:p>
        </w:tc>
        <w:tc>
          <w:tcPr>
            <w:tcW w:w="640" w:type="dxa"/>
            <w:vAlign w:val="center"/>
          </w:tcPr>
          <w:p w:rsidR="00EA7E44" w:rsidRDefault="00452428">
            <w:pPr>
              <w:snapToGrid w:val="0"/>
            </w:pPr>
            <w:r>
              <w:rPr>
                <w:rFonts w:ascii="宋体" w:hAnsi="宋体" w:cs="宋体"/>
                <w:color w:val="000000"/>
                <w:sz w:val="14"/>
              </w:rPr>
              <w:t>30216</w:t>
            </w:r>
          </w:p>
        </w:tc>
        <w:tc>
          <w:tcPr>
            <w:tcW w:w="2340" w:type="dxa"/>
            <w:vAlign w:val="center"/>
          </w:tcPr>
          <w:p w:rsidR="00EA7E44" w:rsidRDefault="00452428">
            <w:pPr>
              <w:snapToGrid w:val="0"/>
            </w:pPr>
            <w:r>
              <w:rPr>
                <w:rFonts w:ascii="宋体" w:hAnsi="宋体" w:cs="宋体"/>
                <w:color w:val="000000"/>
                <w:sz w:val="14"/>
              </w:rPr>
              <w:t xml:space="preserve">  培训费</w:t>
            </w:r>
          </w:p>
        </w:tc>
        <w:tc>
          <w:tcPr>
            <w:tcW w:w="1220" w:type="dxa"/>
            <w:vAlign w:val="center"/>
          </w:tcPr>
          <w:p w:rsidR="00EA7E44" w:rsidRDefault="00452428">
            <w:pPr>
              <w:snapToGrid w:val="0"/>
              <w:jc w:val="right"/>
            </w:pPr>
            <w:r>
              <w:rPr>
                <w:rFonts w:ascii="宋体" w:hAnsi="宋体" w:cs="宋体"/>
                <w:color w:val="000000"/>
                <w:sz w:val="14"/>
              </w:rPr>
              <w:t>200,000.00</w:t>
            </w:r>
          </w:p>
        </w:tc>
        <w:tc>
          <w:tcPr>
            <w:tcW w:w="640" w:type="dxa"/>
            <w:vAlign w:val="center"/>
          </w:tcPr>
          <w:p w:rsidR="00EA7E44" w:rsidRDefault="00452428">
            <w:pPr>
              <w:snapToGrid w:val="0"/>
            </w:pPr>
            <w:r>
              <w:rPr>
                <w:rFonts w:ascii="宋体" w:hAnsi="宋体" w:cs="宋体"/>
                <w:color w:val="000000"/>
                <w:sz w:val="14"/>
              </w:rPr>
              <w:t>31019</w:t>
            </w:r>
          </w:p>
        </w:tc>
        <w:tc>
          <w:tcPr>
            <w:tcW w:w="2980" w:type="dxa"/>
            <w:vAlign w:val="center"/>
          </w:tcPr>
          <w:p w:rsidR="00EA7E44" w:rsidRDefault="00452428">
            <w:pPr>
              <w:snapToGrid w:val="0"/>
            </w:pPr>
            <w:r>
              <w:rPr>
                <w:rFonts w:ascii="宋体" w:hAnsi="宋体" w:cs="宋体"/>
                <w:color w:val="000000"/>
                <w:sz w:val="14"/>
              </w:rPr>
              <w:t xml:space="preserve">  其他交通工具购置</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30302</w:t>
            </w:r>
          </w:p>
        </w:tc>
        <w:tc>
          <w:tcPr>
            <w:tcW w:w="2340" w:type="dxa"/>
            <w:vAlign w:val="center"/>
          </w:tcPr>
          <w:p w:rsidR="00EA7E44" w:rsidRDefault="00452428">
            <w:pPr>
              <w:snapToGrid w:val="0"/>
            </w:pPr>
            <w:r>
              <w:rPr>
                <w:rFonts w:ascii="宋体" w:hAnsi="宋体" w:cs="宋体"/>
                <w:color w:val="000000"/>
                <w:sz w:val="14"/>
              </w:rPr>
              <w:t xml:space="preserve">  退休费</w:t>
            </w:r>
          </w:p>
        </w:tc>
        <w:tc>
          <w:tcPr>
            <w:tcW w:w="1220" w:type="dxa"/>
            <w:vAlign w:val="center"/>
          </w:tcPr>
          <w:p w:rsidR="00EA7E44" w:rsidRDefault="00452428">
            <w:pPr>
              <w:snapToGrid w:val="0"/>
              <w:jc w:val="right"/>
            </w:pPr>
            <w:r>
              <w:rPr>
                <w:rFonts w:ascii="宋体" w:hAnsi="宋体" w:cs="宋体"/>
                <w:color w:val="000000"/>
                <w:sz w:val="14"/>
              </w:rPr>
              <w:t>7,373,049.48</w:t>
            </w:r>
          </w:p>
        </w:tc>
        <w:tc>
          <w:tcPr>
            <w:tcW w:w="640" w:type="dxa"/>
            <w:vAlign w:val="center"/>
          </w:tcPr>
          <w:p w:rsidR="00EA7E44" w:rsidRDefault="00452428">
            <w:pPr>
              <w:snapToGrid w:val="0"/>
            </w:pPr>
            <w:r>
              <w:rPr>
                <w:rFonts w:ascii="宋体" w:hAnsi="宋体" w:cs="宋体"/>
                <w:color w:val="000000"/>
                <w:sz w:val="14"/>
              </w:rPr>
              <w:t>30217</w:t>
            </w:r>
          </w:p>
        </w:tc>
        <w:tc>
          <w:tcPr>
            <w:tcW w:w="2340" w:type="dxa"/>
            <w:vAlign w:val="center"/>
          </w:tcPr>
          <w:p w:rsidR="00EA7E44" w:rsidRDefault="00452428">
            <w:pPr>
              <w:snapToGrid w:val="0"/>
            </w:pPr>
            <w:r>
              <w:rPr>
                <w:rFonts w:ascii="宋体" w:hAnsi="宋体" w:cs="宋体"/>
                <w:color w:val="000000"/>
                <w:sz w:val="14"/>
              </w:rPr>
              <w:t xml:space="preserve">  公务接待费</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31021</w:t>
            </w:r>
          </w:p>
        </w:tc>
        <w:tc>
          <w:tcPr>
            <w:tcW w:w="2980" w:type="dxa"/>
            <w:vAlign w:val="center"/>
          </w:tcPr>
          <w:p w:rsidR="00EA7E44" w:rsidRDefault="00452428">
            <w:pPr>
              <w:snapToGrid w:val="0"/>
            </w:pPr>
            <w:r>
              <w:rPr>
                <w:rFonts w:ascii="宋体" w:hAnsi="宋体" w:cs="宋体"/>
                <w:color w:val="000000"/>
                <w:sz w:val="14"/>
              </w:rPr>
              <w:t xml:space="preserve">  文物和陈列品购置</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30303</w:t>
            </w:r>
          </w:p>
        </w:tc>
        <w:tc>
          <w:tcPr>
            <w:tcW w:w="2340" w:type="dxa"/>
            <w:vAlign w:val="center"/>
          </w:tcPr>
          <w:p w:rsidR="00EA7E44" w:rsidRDefault="00452428">
            <w:pPr>
              <w:snapToGrid w:val="0"/>
            </w:pPr>
            <w:r>
              <w:rPr>
                <w:rFonts w:ascii="宋体" w:hAnsi="宋体" w:cs="宋体"/>
                <w:color w:val="000000"/>
                <w:sz w:val="14"/>
              </w:rPr>
              <w:t xml:space="preserve">  退职（役）费</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30218</w:t>
            </w:r>
          </w:p>
        </w:tc>
        <w:tc>
          <w:tcPr>
            <w:tcW w:w="2340" w:type="dxa"/>
            <w:vAlign w:val="center"/>
          </w:tcPr>
          <w:p w:rsidR="00EA7E44" w:rsidRDefault="00452428">
            <w:pPr>
              <w:snapToGrid w:val="0"/>
            </w:pPr>
            <w:r>
              <w:rPr>
                <w:rFonts w:ascii="宋体" w:hAnsi="宋体" w:cs="宋体"/>
                <w:color w:val="000000"/>
                <w:sz w:val="14"/>
              </w:rPr>
              <w:t xml:space="preserve">  专用材料费</w:t>
            </w:r>
          </w:p>
        </w:tc>
        <w:tc>
          <w:tcPr>
            <w:tcW w:w="1220" w:type="dxa"/>
            <w:vAlign w:val="center"/>
          </w:tcPr>
          <w:p w:rsidR="00EA7E44" w:rsidRDefault="00452428">
            <w:pPr>
              <w:snapToGrid w:val="0"/>
              <w:jc w:val="right"/>
            </w:pPr>
            <w:r>
              <w:rPr>
                <w:rFonts w:ascii="宋体" w:hAnsi="宋体" w:cs="宋体"/>
                <w:color w:val="000000"/>
                <w:sz w:val="14"/>
              </w:rPr>
              <w:t>1,194,078.20</w:t>
            </w:r>
          </w:p>
        </w:tc>
        <w:tc>
          <w:tcPr>
            <w:tcW w:w="640" w:type="dxa"/>
            <w:vAlign w:val="center"/>
          </w:tcPr>
          <w:p w:rsidR="00EA7E44" w:rsidRDefault="00452428">
            <w:pPr>
              <w:snapToGrid w:val="0"/>
            </w:pPr>
            <w:r>
              <w:rPr>
                <w:rFonts w:ascii="宋体" w:hAnsi="宋体" w:cs="宋体"/>
                <w:color w:val="000000"/>
                <w:sz w:val="14"/>
              </w:rPr>
              <w:t>31022</w:t>
            </w:r>
          </w:p>
        </w:tc>
        <w:tc>
          <w:tcPr>
            <w:tcW w:w="2980" w:type="dxa"/>
            <w:vAlign w:val="center"/>
          </w:tcPr>
          <w:p w:rsidR="00EA7E44" w:rsidRDefault="00452428">
            <w:pPr>
              <w:snapToGrid w:val="0"/>
            </w:pPr>
            <w:r>
              <w:rPr>
                <w:rFonts w:ascii="宋体" w:hAnsi="宋体" w:cs="宋体"/>
                <w:color w:val="000000"/>
                <w:sz w:val="14"/>
              </w:rPr>
              <w:t xml:space="preserve">  无形资产购置</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30304</w:t>
            </w:r>
          </w:p>
        </w:tc>
        <w:tc>
          <w:tcPr>
            <w:tcW w:w="2340" w:type="dxa"/>
            <w:vAlign w:val="center"/>
          </w:tcPr>
          <w:p w:rsidR="00EA7E44" w:rsidRDefault="00452428">
            <w:pPr>
              <w:snapToGrid w:val="0"/>
            </w:pPr>
            <w:r>
              <w:rPr>
                <w:rFonts w:ascii="宋体" w:hAnsi="宋体" w:cs="宋体"/>
                <w:color w:val="000000"/>
                <w:sz w:val="14"/>
              </w:rPr>
              <w:t xml:space="preserve">  抚恤金</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30224</w:t>
            </w:r>
          </w:p>
        </w:tc>
        <w:tc>
          <w:tcPr>
            <w:tcW w:w="2340" w:type="dxa"/>
            <w:vAlign w:val="center"/>
          </w:tcPr>
          <w:p w:rsidR="00EA7E44" w:rsidRDefault="00452428">
            <w:pPr>
              <w:snapToGrid w:val="0"/>
            </w:pPr>
            <w:r>
              <w:rPr>
                <w:rFonts w:ascii="宋体" w:hAnsi="宋体" w:cs="宋体"/>
                <w:color w:val="000000"/>
                <w:sz w:val="14"/>
              </w:rPr>
              <w:t xml:space="preserve">  被装购置费</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31099</w:t>
            </w:r>
          </w:p>
        </w:tc>
        <w:tc>
          <w:tcPr>
            <w:tcW w:w="2980" w:type="dxa"/>
            <w:vAlign w:val="center"/>
          </w:tcPr>
          <w:p w:rsidR="00EA7E44" w:rsidRDefault="00452428">
            <w:pPr>
              <w:snapToGrid w:val="0"/>
            </w:pPr>
            <w:r>
              <w:rPr>
                <w:rFonts w:ascii="宋体" w:hAnsi="宋体" w:cs="宋体"/>
                <w:color w:val="000000"/>
                <w:sz w:val="14"/>
              </w:rPr>
              <w:t xml:space="preserve">  其他资本性支出</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30305</w:t>
            </w:r>
          </w:p>
        </w:tc>
        <w:tc>
          <w:tcPr>
            <w:tcW w:w="2340" w:type="dxa"/>
            <w:vAlign w:val="center"/>
          </w:tcPr>
          <w:p w:rsidR="00EA7E44" w:rsidRDefault="00452428">
            <w:pPr>
              <w:snapToGrid w:val="0"/>
            </w:pPr>
            <w:r>
              <w:rPr>
                <w:rFonts w:ascii="宋体" w:hAnsi="宋体" w:cs="宋体"/>
                <w:color w:val="000000"/>
                <w:sz w:val="14"/>
              </w:rPr>
              <w:t xml:space="preserve">  生活补助</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30225</w:t>
            </w:r>
          </w:p>
        </w:tc>
        <w:tc>
          <w:tcPr>
            <w:tcW w:w="2340" w:type="dxa"/>
            <w:vAlign w:val="center"/>
          </w:tcPr>
          <w:p w:rsidR="00EA7E44" w:rsidRDefault="00452428">
            <w:pPr>
              <w:snapToGrid w:val="0"/>
            </w:pPr>
            <w:r>
              <w:rPr>
                <w:rFonts w:ascii="宋体" w:hAnsi="宋体" w:cs="宋体"/>
                <w:color w:val="000000"/>
                <w:sz w:val="14"/>
              </w:rPr>
              <w:t xml:space="preserve">  专用燃料费</w:t>
            </w:r>
          </w:p>
        </w:tc>
        <w:tc>
          <w:tcPr>
            <w:tcW w:w="1220" w:type="dxa"/>
            <w:vAlign w:val="center"/>
          </w:tcPr>
          <w:p w:rsidR="00EA7E44" w:rsidRDefault="00452428">
            <w:pPr>
              <w:snapToGrid w:val="0"/>
              <w:jc w:val="right"/>
            </w:pPr>
            <w:r>
              <w:rPr>
                <w:rFonts w:ascii="宋体" w:hAnsi="宋体" w:cs="宋体"/>
                <w:color w:val="000000"/>
                <w:sz w:val="14"/>
              </w:rPr>
              <w:t>200,000.00</w:t>
            </w:r>
          </w:p>
        </w:tc>
        <w:tc>
          <w:tcPr>
            <w:tcW w:w="640" w:type="dxa"/>
            <w:vAlign w:val="center"/>
          </w:tcPr>
          <w:p w:rsidR="00EA7E44" w:rsidRDefault="00452428">
            <w:pPr>
              <w:snapToGrid w:val="0"/>
            </w:pPr>
            <w:r>
              <w:rPr>
                <w:rFonts w:ascii="宋体" w:hAnsi="宋体" w:cs="宋体"/>
                <w:b/>
                <w:color w:val="000000"/>
                <w:sz w:val="14"/>
              </w:rPr>
              <w:t>312</w:t>
            </w:r>
          </w:p>
        </w:tc>
        <w:tc>
          <w:tcPr>
            <w:tcW w:w="2980" w:type="dxa"/>
            <w:vAlign w:val="center"/>
          </w:tcPr>
          <w:p w:rsidR="00EA7E44" w:rsidRDefault="00452428">
            <w:pPr>
              <w:snapToGrid w:val="0"/>
            </w:pPr>
            <w:r>
              <w:rPr>
                <w:rFonts w:ascii="宋体" w:hAnsi="宋体" w:cs="宋体"/>
                <w:b/>
                <w:color w:val="000000"/>
                <w:sz w:val="14"/>
              </w:rPr>
              <w:t>对企业补助</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30306</w:t>
            </w:r>
          </w:p>
        </w:tc>
        <w:tc>
          <w:tcPr>
            <w:tcW w:w="2340" w:type="dxa"/>
            <w:vAlign w:val="center"/>
          </w:tcPr>
          <w:p w:rsidR="00EA7E44" w:rsidRDefault="00452428">
            <w:pPr>
              <w:snapToGrid w:val="0"/>
            </w:pPr>
            <w:r>
              <w:rPr>
                <w:rFonts w:ascii="宋体" w:hAnsi="宋体" w:cs="宋体"/>
                <w:color w:val="000000"/>
                <w:sz w:val="14"/>
              </w:rPr>
              <w:t xml:space="preserve">  救济费</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30226</w:t>
            </w:r>
          </w:p>
        </w:tc>
        <w:tc>
          <w:tcPr>
            <w:tcW w:w="2340" w:type="dxa"/>
            <w:vAlign w:val="center"/>
          </w:tcPr>
          <w:p w:rsidR="00EA7E44" w:rsidRDefault="00452428">
            <w:pPr>
              <w:snapToGrid w:val="0"/>
            </w:pPr>
            <w:r>
              <w:rPr>
                <w:rFonts w:ascii="宋体" w:hAnsi="宋体" w:cs="宋体"/>
                <w:color w:val="000000"/>
                <w:sz w:val="14"/>
              </w:rPr>
              <w:t xml:space="preserve">  劳务费</w:t>
            </w:r>
          </w:p>
        </w:tc>
        <w:tc>
          <w:tcPr>
            <w:tcW w:w="1220" w:type="dxa"/>
            <w:vAlign w:val="center"/>
          </w:tcPr>
          <w:p w:rsidR="00EA7E44" w:rsidRDefault="00452428">
            <w:pPr>
              <w:snapToGrid w:val="0"/>
              <w:jc w:val="right"/>
            </w:pPr>
            <w:r>
              <w:rPr>
                <w:rFonts w:ascii="宋体" w:hAnsi="宋体" w:cs="宋体"/>
                <w:color w:val="000000"/>
                <w:sz w:val="14"/>
              </w:rPr>
              <w:t>21,722,524.67</w:t>
            </w:r>
          </w:p>
        </w:tc>
        <w:tc>
          <w:tcPr>
            <w:tcW w:w="640" w:type="dxa"/>
            <w:vAlign w:val="center"/>
          </w:tcPr>
          <w:p w:rsidR="00EA7E44" w:rsidRDefault="00452428">
            <w:pPr>
              <w:snapToGrid w:val="0"/>
            </w:pPr>
            <w:r>
              <w:rPr>
                <w:rFonts w:ascii="宋体" w:hAnsi="宋体" w:cs="宋体"/>
                <w:color w:val="000000"/>
                <w:sz w:val="14"/>
              </w:rPr>
              <w:t>31201</w:t>
            </w:r>
          </w:p>
        </w:tc>
        <w:tc>
          <w:tcPr>
            <w:tcW w:w="2980" w:type="dxa"/>
            <w:vAlign w:val="center"/>
          </w:tcPr>
          <w:p w:rsidR="00EA7E44" w:rsidRDefault="00452428">
            <w:pPr>
              <w:snapToGrid w:val="0"/>
            </w:pPr>
            <w:r>
              <w:rPr>
                <w:rFonts w:ascii="宋体" w:hAnsi="宋体" w:cs="宋体"/>
                <w:color w:val="000000"/>
                <w:sz w:val="14"/>
              </w:rPr>
              <w:t xml:space="preserve">  资本金注入</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30307</w:t>
            </w:r>
          </w:p>
        </w:tc>
        <w:tc>
          <w:tcPr>
            <w:tcW w:w="2340" w:type="dxa"/>
            <w:vAlign w:val="center"/>
          </w:tcPr>
          <w:p w:rsidR="00EA7E44" w:rsidRDefault="00452428">
            <w:pPr>
              <w:snapToGrid w:val="0"/>
            </w:pPr>
            <w:r>
              <w:rPr>
                <w:rFonts w:ascii="宋体" w:hAnsi="宋体" w:cs="宋体"/>
                <w:color w:val="000000"/>
                <w:sz w:val="14"/>
              </w:rPr>
              <w:t xml:space="preserve">  医疗费补助</w:t>
            </w:r>
          </w:p>
        </w:tc>
        <w:tc>
          <w:tcPr>
            <w:tcW w:w="1220" w:type="dxa"/>
            <w:vAlign w:val="center"/>
          </w:tcPr>
          <w:p w:rsidR="00EA7E44" w:rsidRDefault="00452428">
            <w:pPr>
              <w:snapToGrid w:val="0"/>
              <w:jc w:val="right"/>
            </w:pPr>
            <w:r>
              <w:rPr>
                <w:rFonts w:ascii="宋体" w:hAnsi="宋体" w:cs="宋体"/>
                <w:color w:val="000000"/>
                <w:sz w:val="14"/>
              </w:rPr>
              <w:t>11,576,700.00</w:t>
            </w:r>
          </w:p>
        </w:tc>
        <w:tc>
          <w:tcPr>
            <w:tcW w:w="640" w:type="dxa"/>
            <w:vAlign w:val="center"/>
          </w:tcPr>
          <w:p w:rsidR="00EA7E44" w:rsidRDefault="00452428">
            <w:pPr>
              <w:snapToGrid w:val="0"/>
            </w:pPr>
            <w:r>
              <w:rPr>
                <w:rFonts w:ascii="宋体" w:hAnsi="宋体" w:cs="宋体"/>
                <w:color w:val="000000"/>
                <w:sz w:val="14"/>
              </w:rPr>
              <w:t>30227</w:t>
            </w:r>
          </w:p>
        </w:tc>
        <w:tc>
          <w:tcPr>
            <w:tcW w:w="2340" w:type="dxa"/>
            <w:vAlign w:val="center"/>
          </w:tcPr>
          <w:p w:rsidR="00EA7E44" w:rsidRDefault="00452428">
            <w:pPr>
              <w:snapToGrid w:val="0"/>
            </w:pPr>
            <w:r>
              <w:rPr>
                <w:rFonts w:ascii="宋体" w:hAnsi="宋体" w:cs="宋体"/>
                <w:color w:val="000000"/>
                <w:sz w:val="14"/>
              </w:rPr>
              <w:t xml:space="preserve">  委托业务费</w:t>
            </w:r>
          </w:p>
        </w:tc>
        <w:tc>
          <w:tcPr>
            <w:tcW w:w="1220" w:type="dxa"/>
            <w:vAlign w:val="center"/>
          </w:tcPr>
          <w:p w:rsidR="00EA7E44" w:rsidRDefault="00452428">
            <w:pPr>
              <w:snapToGrid w:val="0"/>
              <w:jc w:val="right"/>
            </w:pPr>
            <w:r>
              <w:rPr>
                <w:rFonts w:ascii="宋体" w:hAnsi="宋体" w:cs="宋体"/>
                <w:color w:val="000000"/>
                <w:sz w:val="14"/>
              </w:rPr>
              <w:t>5,000,000.00</w:t>
            </w:r>
          </w:p>
        </w:tc>
        <w:tc>
          <w:tcPr>
            <w:tcW w:w="640" w:type="dxa"/>
            <w:vAlign w:val="center"/>
          </w:tcPr>
          <w:p w:rsidR="00EA7E44" w:rsidRDefault="00452428">
            <w:pPr>
              <w:snapToGrid w:val="0"/>
            </w:pPr>
            <w:r>
              <w:rPr>
                <w:rFonts w:ascii="宋体" w:hAnsi="宋体" w:cs="宋体"/>
                <w:color w:val="000000"/>
                <w:sz w:val="14"/>
              </w:rPr>
              <w:t>31203</w:t>
            </w:r>
          </w:p>
        </w:tc>
        <w:tc>
          <w:tcPr>
            <w:tcW w:w="2980" w:type="dxa"/>
            <w:vAlign w:val="center"/>
          </w:tcPr>
          <w:p w:rsidR="00EA7E44" w:rsidRDefault="00452428">
            <w:pPr>
              <w:snapToGrid w:val="0"/>
            </w:pPr>
            <w:r>
              <w:rPr>
                <w:rFonts w:ascii="宋体" w:hAnsi="宋体" w:cs="宋体"/>
                <w:color w:val="000000"/>
                <w:sz w:val="14"/>
              </w:rPr>
              <w:t xml:space="preserve">  政府投资基金股权投资</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30308</w:t>
            </w:r>
          </w:p>
        </w:tc>
        <w:tc>
          <w:tcPr>
            <w:tcW w:w="2340" w:type="dxa"/>
            <w:vAlign w:val="center"/>
          </w:tcPr>
          <w:p w:rsidR="00EA7E44" w:rsidRDefault="00452428">
            <w:pPr>
              <w:snapToGrid w:val="0"/>
            </w:pPr>
            <w:r>
              <w:rPr>
                <w:rFonts w:ascii="宋体" w:hAnsi="宋体" w:cs="宋体"/>
                <w:color w:val="000000"/>
                <w:sz w:val="14"/>
              </w:rPr>
              <w:t xml:space="preserve">  助学金</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30228</w:t>
            </w:r>
          </w:p>
        </w:tc>
        <w:tc>
          <w:tcPr>
            <w:tcW w:w="2340" w:type="dxa"/>
            <w:vAlign w:val="center"/>
          </w:tcPr>
          <w:p w:rsidR="00EA7E44" w:rsidRDefault="00452428">
            <w:pPr>
              <w:snapToGrid w:val="0"/>
            </w:pPr>
            <w:r>
              <w:rPr>
                <w:rFonts w:ascii="宋体" w:hAnsi="宋体" w:cs="宋体"/>
                <w:color w:val="000000"/>
                <w:sz w:val="14"/>
              </w:rPr>
              <w:t xml:space="preserve">  工会经费</w:t>
            </w:r>
          </w:p>
        </w:tc>
        <w:tc>
          <w:tcPr>
            <w:tcW w:w="1220" w:type="dxa"/>
            <w:vAlign w:val="center"/>
          </w:tcPr>
          <w:p w:rsidR="00EA7E44" w:rsidRDefault="00452428">
            <w:pPr>
              <w:snapToGrid w:val="0"/>
              <w:jc w:val="right"/>
            </w:pPr>
            <w:r>
              <w:rPr>
                <w:rFonts w:ascii="宋体" w:hAnsi="宋体" w:cs="宋体"/>
                <w:color w:val="000000"/>
                <w:sz w:val="14"/>
              </w:rPr>
              <w:t>1,887,407.97</w:t>
            </w:r>
          </w:p>
        </w:tc>
        <w:tc>
          <w:tcPr>
            <w:tcW w:w="640" w:type="dxa"/>
            <w:vAlign w:val="center"/>
          </w:tcPr>
          <w:p w:rsidR="00EA7E44" w:rsidRDefault="00452428">
            <w:pPr>
              <w:snapToGrid w:val="0"/>
            </w:pPr>
            <w:r>
              <w:rPr>
                <w:rFonts w:ascii="宋体" w:hAnsi="宋体" w:cs="宋体"/>
                <w:color w:val="000000"/>
                <w:sz w:val="14"/>
              </w:rPr>
              <w:t>31204</w:t>
            </w:r>
          </w:p>
        </w:tc>
        <w:tc>
          <w:tcPr>
            <w:tcW w:w="2980" w:type="dxa"/>
            <w:vAlign w:val="center"/>
          </w:tcPr>
          <w:p w:rsidR="00EA7E44" w:rsidRDefault="00452428">
            <w:pPr>
              <w:snapToGrid w:val="0"/>
            </w:pPr>
            <w:r>
              <w:rPr>
                <w:rFonts w:ascii="宋体" w:hAnsi="宋体" w:cs="宋体"/>
                <w:color w:val="000000"/>
                <w:sz w:val="14"/>
              </w:rPr>
              <w:t xml:space="preserve">  费用补贴</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30309</w:t>
            </w:r>
          </w:p>
        </w:tc>
        <w:tc>
          <w:tcPr>
            <w:tcW w:w="2340" w:type="dxa"/>
            <w:vAlign w:val="center"/>
          </w:tcPr>
          <w:p w:rsidR="00EA7E44" w:rsidRDefault="00452428">
            <w:pPr>
              <w:snapToGrid w:val="0"/>
            </w:pPr>
            <w:r>
              <w:rPr>
                <w:rFonts w:ascii="宋体" w:hAnsi="宋体" w:cs="宋体"/>
                <w:color w:val="000000"/>
                <w:sz w:val="14"/>
              </w:rPr>
              <w:t xml:space="preserve">  奖励金</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30229</w:t>
            </w:r>
          </w:p>
        </w:tc>
        <w:tc>
          <w:tcPr>
            <w:tcW w:w="2340" w:type="dxa"/>
            <w:vAlign w:val="center"/>
          </w:tcPr>
          <w:p w:rsidR="00EA7E44" w:rsidRDefault="00452428">
            <w:pPr>
              <w:snapToGrid w:val="0"/>
            </w:pPr>
            <w:r>
              <w:rPr>
                <w:rFonts w:ascii="宋体" w:hAnsi="宋体" w:cs="宋体"/>
                <w:color w:val="000000"/>
                <w:sz w:val="14"/>
              </w:rPr>
              <w:t xml:space="preserve">  福利费</w:t>
            </w:r>
          </w:p>
        </w:tc>
        <w:tc>
          <w:tcPr>
            <w:tcW w:w="1220" w:type="dxa"/>
            <w:vAlign w:val="center"/>
          </w:tcPr>
          <w:p w:rsidR="00EA7E44" w:rsidRDefault="00452428">
            <w:pPr>
              <w:snapToGrid w:val="0"/>
              <w:jc w:val="right"/>
            </w:pPr>
            <w:r>
              <w:rPr>
                <w:rFonts w:ascii="宋体" w:hAnsi="宋体" w:cs="宋体"/>
                <w:color w:val="000000"/>
                <w:sz w:val="14"/>
              </w:rPr>
              <w:t>677,475.33</w:t>
            </w:r>
          </w:p>
        </w:tc>
        <w:tc>
          <w:tcPr>
            <w:tcW w:w="640" w:type="dxa"/>
            <w:vAlign w:val="center"/>
          </w:tcPr>
          <w:p w:rsidR="00EA7E44" w:rsidRDefault="00452428">
            <w:pPr>
              <w:snapToGrid w:val="0"/>
            </w:pPr>
            <w:r>
              <w:rPr>
                <w:rFonts w:ascii="宋体" w:hAnsi="宋体" w:cs="宋体"/>
                <w:color w:val="000000"/>
                <w:sz w:val="14"/>
              </w:rPr>
              <w:t>31205</w:t>
            </w:r>
          </w:p>
        </w:tc>
        <w:tc>
          <w:tcPr>
            <w:tcW w:w="2980" w:type="dxa"/>
            <w:vAlign w:val="center"/>
          </w:tcPr>
          <w:p w:rsidR="00EA7E44" w:rsidRDefault="00452428">
            <w:pPr>
              <w:snapToGrid w:val="0"/>
            </w:pPr>
            <w:r>
              <w:rPr>
                <w:rFonts w:ascii="宋体" w:hAnsi="宋体" w:cs="宋体"/>
                <w:color w:val="000000"/>
                <w:sz w:val="14"/>
              </w:rPr>
              <w:t xml:space="preserve">  利息补贴</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30310</w:t>
            </w:r>
          </w:p>
        </w:tc>
        <w:tc>
          <w:tcPr>
            <w:tcW w:w="2340" w:type="dxa"/>
            <w:vAlign w:val="center"/>
          </w:tcPr>
          <w:p w:rsidR="00EA7E44" w:rsidRDefault="00452428">
            <w:pPr>
              <w:snapToGrid w:val="0"/>
            </w:pPr>
            <w:r>
              <w:rPr>
                <w:rFonts w:ascii="宋体" w:hAnsi="宋体" w:cs="宋体"/>
                <w:color w:val="000000"/>
                <w:sz w:val="14"/>
              </w:rPr>
              <w:t xml:space="preserve">  个人农业生产补贴</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30231</w:t>
            </w:r>
          </w:p>
        </w:tc>
        <w:tc>
          <w:tcPr>
            <w:tcW w:w="2340" w:type="dxa"/>
            <w:vAlign w:val="center"/>
          </w:tcPr>
          <w:p w:rsidR="00EA7E44" w:rsidRDefault="00452428">
            <w:pPr>
              <w:snapToGrid w:val="0"/>
            </w:pPr>
            <w:r>
              <w:rPr>
                <w:rFonts w:ascii="宋体" w:hAnsi="宋体" w:cs="宋体"/>
                <w:color w:val="000000"/>
                <w:sz w:val="14"/>
              </w:rPr>
              <w:t xml:space="preserve">  公务用车运行维护费</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31206</w:t>
            </w:r>
          </w:p>
        </w:tc>
        <w:tc>
          <w:tcPr>
            <w:tcW w:w="2980" w:type="dxa"/>
            <w:vAlign w:val="center"/>
          </w:tcPr>
          <w:p w:rsidR="00EA7E44" w:rsidRDefault="00452428">
            <w:pPr>
              <w:snapToGrid w:val="0"/>
            </w:pPr>
            <w:r>
              <w:rPr>
                <w:rFonts w:ascii="宋体" w:hAnsi="宋体" w:cs="宋体"/>
                <w:color w:val="000000"/>
                <w:sz w:val="14"/>
              </w:rPr>
              <w:t xml:space="preserve">  其他资本性补助</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30311</w:t>
            </w:r>
          </w:p>
        </w:tc>
        <w:tc>
          <w:tcPr>
            <w:tcW w:w="2340" w:type="dxa"/>
            <w:vAlign w:val="center"/>
          </w:tcPr>
          <w:p w:rsidR="00EA7E44" w:rsidRDefault="00452428">
            <w:pPr>
              <w:snapToGrid w:val="0"/>
            </w:pPr>
            <w:r>
              <w:rPr>
                <w:rFonts w:ascii="宋体" w:hAnsi="宋体" w:cs="宋体"/>
                <w:color w:val="000000"/>
                <w:sz w:val="14"/>
              </w:rPr>
              <w:t xml:space="preserve">  代缴社会保险费</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30239</w:t>
            </w:r>
          </w:p>
        </w:tc>
        <w:tc>
          <w:tcPr>
            <w:tcW w:w="2340" w:type="dxa"/>
            <w:vAlign w:val="center"/>
          </w:tcPr>
          <w:p w:rsidR="00EA7E44" w:rsidRDefault="00452428">
            <w:pPr>
              <w:snapToGrid w:val="0"/>
            </w:pPr>
            <w:r>
              <w:rPr>
                <w:rFonts w:ascii="宋体" w:hAnsi="宋体" w:cs="宋体"/>
                <w:color w:val="000000"/>
                <w:sz w:val="14"/>
              </w:rPr>
              <w:t xml:space="preserve">  其他交通费用</w:t>
            </w:r>
          </w:p>
        </w:tc>
        <w:tc>
          <w:tcPr>
            <w:tcW w:w="1220" w:type="dxa"/>
            <w:vAlign w:val="center"/>
          </w:tcPr>
          <w:p w:rsidR="00EA7E44" w:rsidRDefault="00452428">
            <w:pPr>
              <w:snapToGrid w:val="0"/>
              <w:jc w:val="right"/>
            </w:pPr>
            <w:r>
              <w:rPr>
                <w:rFonts w:ascii="宋体" w:hAnsi="宋体" w:cs="宋体"/>
                <w:color w:val="000000"/>
                <w:sz w:val="14"/>
              </w:rPr>
              <w:t>99,899.42</w:t>
            </w:r>
          </w:p>
        </w:tc>
        <w:tc>
          <w:tcPr>
            <w:tcW w:w="640" w:type="dxa"/>
            <w:vAlign w:val="center"/>
          </w:tcPr>
          <w:p w:rsidR="00EA7E44" w:rsidRDefault="00452428">
            <w:pPr>
              <w:snapToGrid w:val="0"/>
            </w:pPr>
            <w:r>
              <w:rPr>
                <w:rFonts w:ascii="宋体" w:hAnsi="宋体" w:cs="宋体"/>
                <w:color w:val="000000"/>
                <w:sz w:val="14"/>
              </w:rPr>
              <w:t>31299</w:t>
            </w:r>
          </w:p>
        </w:tc>
        <w:tc>
          <w:tcPr>
            <w:tcW w:w="2980" w:type="dxa"/>
            <w:vAlign w:val="center"/>
          </w:tcPr>
          <w:p w:rsidR="00EA7E44" w:rsidRDefault="00452428">
            <w:pPr>
              <w:snapToGrid w:val="0"/>
            </w:pPr>
            <w:r>
              <w:rPr>
                <w:rFonts w:ascii="宋体" w:hAnsi="宋体" w:cs="宋体"/>
                <w:color w:val="000000"/>
                <w:sz w:val="14"/>
              </w:rPr>
              <w:t xml:space="preserve">  其他对企业补助</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452428">
            <w:pPr>
              <w:snapToGrid w:val="0"/>
            </w:pPr>
            <w:r>
              <w:rPr>
                <w:rFonts w:ascii="宋体" w:hAnsi="宋体" w:cs="宋体"/>
                <w:color w:val="000000"/>
                <w:sz w:val="14"/>
              </w:rPr>
              <w:t>30399</w:t>
            </w:r>
          </w:p>
        </w:tc>
        <w:tc>
          <w:tcPr>
            <w:tcW w:w="2340" w:type="dxa"/>
            <w:vAlign w:val="center"/>
          </w:tcPr>
          <w:p w:rsidR="00EA7E44" w:rsidRDefault="00452428">
            <w:pPr>
              <w:snapToGrid w:val="0"/>
            </w:pPr>
            <w:r>
              <w:rPr>
                <w:rFonts w:ascii="宋体" w:hAnsi="宋体" w:cs="宋体"/>
                <w:color w:val="000000"/>
                <w:sz w:val="14"/>
              </w:rPr>
              <w:t xml:space="preserve">  其他对个人和家庭的补助</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30240</w:t>
            </w:r>
          </w:p>
        </w:tc>
        <w:tc>
          <w:tcPr>
            <w:tcW w:w="2340" w:type="dxa"/>
            <w:vAlign w:val="center"/>
          </w:tcPr>
          <w:p w:rsidR="00EA7E44" w:rsidRDefault="00452428">
            <w:pPr>
              <w:snapToGrid w:val="0"/>
            </w:pPr>
            <w:r>
              <w:rPr>
                <w:rFonts w:ascii="宋体" w:hAnsi="宋体" w:cs="宋体"/>
                <w:color w:val="000000"/>
                <w:sz w:val="14"/>
              </w:rPr>
              <w:t xml:space="preserve">  税金及附加费用</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b/>
                <w:color w:val="000000"/>
                <w:sz w:val="14"/>
              </w:rPr>
              <w:t>399</w:t>
            </w:r>
          </w:p>
        </w:tc>
        <w:tc>
          <w:tcPr>
            <w:tcW w:w="2980" w:type="dxa"/>
            <w:vAlign w:val="center"/>
          </w:tcPr>
          <w:p w:rsidR="00EA7E44" w:rsidRDefault="00452428">
            <w:pPr>
              <w:snapToGrid w:val="0"/>
            </w:pPr>
            <w:r>
              <w:rPr>
                <w:rFonts w:ascii="宋体" w:hAnsi="宋体" w:cs="宋体"/>
                <w:b/>
                <w:color w:val="000000"/>
                <w:sz w:val="14"/>
              </w:rPr>
              <w:t>其他支出</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EA7E44"/>
        </w:tc>
        <w:tc>
          <w:tcPr>
            <w:tcW w:w="2340" w:type="dxa"/>
            <w:vAlign w:val="center"/>
          </w:tcPr>
          <w:p w:rsidR="00EA7E44" w:rsidRDefault="00EA7E44"/>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30299</w:t>
            </w:r>
          </w:p>
        </w:tc>
        <w:tc>
          <w:tcPr>
            <w:tcW w:w="2340" w:type="dxa"/>
            <w:vAlign w:val="center"/>
          </w:tcPr>
          <w:p w:rsidR="00EA7E44" w:rsidRDefault="00452428">
            <w:pPr>
              <w:snapToGrid w:val="0"/>
            </w:pPr>
            <w:r>
              <w:rPr>
                <w:rFonts w:ascii="宋体" w:hAnsi="宋体" w:cs="宋体"/>
                <w:color w:val="000000"/>
                <w:sz w:val="14"/>
              </w:rPr>
              <w:t xml:space="preserve">  其他商品和服务支出</w:t>
            </w:r>
          </w:p>
        </w:tc>
        <w:tc>
          <w:tcPr>
            <w:tcW w:w="1220" w:type="dxa"/>
            <w:vAlign w:val="center"/>
          </w:tcPr>
          <w:p w:rsidR="00EA7E44" w:rsidRDefault="00452428">
            <w:pPr>
              <w:snapToGrid w:val="0"/>
              <w:jc w:val="right"/>
            </w:pPr>
            <w:r>
              <w:rPr>
                <w:rFonts w:ascii="宋体" w:hAnsi="宋体" w:cs="宋体"/>
                <w:color w:val="000000"/>
                <w:sz w:val="14"/>
              </w:rPr>
              <w:t>2,421,000.00</w:t>
            </w:r>
          </w:p>
        </w:tc>
        <w:tc>
          <w:tcPr>
            <w:tcW w:w="640" w:type="dxa"/>
            <w:vAlign w:val="center"/>
          </w:tcPr>
          <w:p w:rsidR="00EA7E44" w:rsidRDefault="00452428">
            <w:pPr>
              <w:snapToGrid w:val="0"/>
            </w:pPr>
            <w:r>
              <w:rPr>
                <w:rFonts w:ascii="宋体" w:hAnsi="宋体" w:cs="宋体"/>
                <w:color w:val="000000"/>
                <w:sz w:val="14"/>
              </w:rPr>
              <w:t>39907</w:t>
            </w:r>
          </w:p>
        </w:tc>
        <w:tc>
          <w:tcPr>
            <w:tcW w:w="2980" w:type="dxa"/>
            <w:vAlign w:val="center"/>
          </w:tcPr>
          <w:p w:rsidR="00EA7E44" w:rsidRDefault="00452428">
            <w:pPr>
              <w:snapToGrid w:val="0"/>
            </w:pPr>
            <w:r>
              <w:rPr>
                <w:rFonts w:ascii="宋体" w:hAnsi="宋体" w:cs="宋体"/>
                <w:color w:val="000000"/>
                <w:sz w:val="14"/>
              </w:rPr>
              <w:t xml:space="preserve">  国家赔偿费用支出</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EA7E44"/>
        </w:tc>
        <w:tc>
          <w:tcPr>
            <w:tcW w:w="2340" w:type="dxa"/>
            <w:vAlign w:val="center"/>
          </w:tcPr>
          <w:p w:rsidR="00EA7E44" w:rsidRDefault="00EA7E44"/>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b/>
                <w:color w:val="000000"/>
                <w:sz w:val="14"/>
              </w:rPr>
              <w:t>307</w:t>
            </w:r>
          </w:p>
        </w:tc>
        <w:tc>
          <w:tcPr>
            <w:tcW w:w="2340" w:type="dxa"/>
            <w:vAlign w:val="center"/>
          </w:tcPr>
          <w:p w:rsidR="00EA7E44" w:rsidRDefault="00452428">
            <w:pPr>
              <w:snapToGrid w:val="0"/>
            </w:pPr>
            <w:r>
              <w:rPr>
                <w:rFonts w:ascii="宋体" w:hAnsi="宋体" w:cs="宋体"/>
                <w:b/>
                <w:color w:val="000000"/>
                <w:sz w:val="14"/>
              </w:rPr>
              <w:t>债务利息及费用支出</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39908</w:t>
            </w:r>
          </w:p>
        </w:tc>
        <w:tc>
          <w:tcPr>
            <w:tcW w:w="2980" w:type="dxa"/>
            <w:vAlign w:val="center"/>
          </w:tcPr>
          <w:p w:rsidR="00EA7E44" w:rsidRDefault="00452428">
            <w:pPr>
              <w:snapToGrid w:val="0"/>
            </w:pPr>
            <w:r>
              <w:rPr>
                <w:rFonts w:ascii="宋体" w:hAnsi="宋体" w:cs="宋体"/>
                <w:color w:val="000000"/>
                <w:sz w:val="14"/>
              </w:rPr>
              <w:t xml:space="preserve">  对民间非营利组织和群众性自治组织补贴</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EA7E44"/>
        </w:tc>
        <w:tc>
          <w:tcPr>
            <w:tcW w:w="2340" w:type="dxa"/>
            <w:vAlign w:val="center"/>
          </w:tcPr>
          <w:p w:rsidR="00EA7E44" w:rsidRDefault="00EA7E44"/>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30701</w:t>
            </w:r>
          </w:p>
        </w:tc>
        <w:tc>
          <w:tcPr>
            <w:tcW w:w="2340" w:type="dxa"/>
            <w:vAlign w:val="center"/>
          </w:tcPr>
          <w:p w:rsidR="00EA7E44" w:rsidRDefault="00452428">
            <w:pPr>
              <w:snapToGrid w:val="0"/>
            </w:pPr>
            <w:r>
              <w:rPr>
                <w:rFonts w:ascii="宋体" w:hAnsi="宋体" w:cs="宋体"/>
                <w:color w:val="000000"/>
                <w:sz w:val="14"/>
              </w:rPr>
              <w:t xml:space="preserve">  国内债务付息</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39909</w:t>
            </w:r>
          </w:p>
        </w:tc>
        <w:tc>
          <w:tcPr>
            <w:tcW w:w="2980" w:type="dxa"/>
            <w:vAlign w:val="center"/>
          </w:tcPr>
          <w:p w:rsidR="00EA7E44" w:rsidRDefault="00452428">
            <w:pPr>
              <w:snapToGrid w:val="0"/>
            </w:pPr>
            <w:r>
              <w:rPr>
                <w:rFonts w:ascii="宋体" w:hAnsi="宋体" w:cs="宋体"/>
                <w:color w:val="000000"/>
                <w:sz w:val="14"/>
              </w:rPr>
              <w:t xml:space="preserve">  经常性赠与</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EA7E44"/>
        </w:tc>
        <w:tc>
          <w:tcPr>
            <w:tcW w:w="2340" w:type="dxa"/>
            <w:vAlign w:val="center"/>
          </w:tcPr>
          <w:p w:rsidR="00EA7E44" w:rsidRDefault="00EA7E44"/>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30702</w:t>
            </w:r>
          </w:p>
        </w:tc>
        <w:tc>
          <w:tcPr>
            <w:tcW w:w="2340" w:type="dxa"/>
            <w:vAlign w:val="center"/>
          </w:tcPr>
          <w:p w:rsidR="00EA7E44" w:rsidRDefault="00452428">
            <w:pPr>
              <w:snapToGrid w:val="0"/>
            </w:pPr>
            <w:r>
              <w:rPr>
                <w:rFonts w:ascii="宋体" w:hAnsi="宋体" w:cs="宋体"/>
                <w:color w:val="000000"/>
                <w:sz w:val="14"/>
              </w:rPr>
              <w:t xml:space="preserve">  国外债务付息</w:t>
            </w:r>
          </w:p>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39910</w:t>
            </w:r>
          </w:p>
        </w:tc>
        <w:tc>
          <w:tcPr>
            <w:tcW w:w="2980" w:type="dxa"/>
            <w:vAlign w:val="center"/>
          </w:tcPr>
          <w:p w:rsidR="00EA7E44" w:rsidRDefault="00452428">
            <w:pPr>
              <w:snapToGrid w:val="0"/>
            </w:pPr>
            <w:r>
              <w:rPr>
                <w:rFonts w:ascii="宋体" w:hAnsi="宋体" w:cs="宋体"/>
                <w:color w:val="000000"/>
                <w:sz w:val="14"/>
              </w:rPr>
              <w:t xml:space="preserve">  资本性赠与</w:t>
            </w:r>
          </w:p>
        </w:tc>
        <w:tc>
          <w:tcPr>
            <w:tcW w:w="1218" w:type="dxa"/>
            <w:vAlign w:val="center"/>
          </w:tcPr>
          <w:p w:rsidR="00EA7E44" w:rsidRDefault="00EA7E44"/>
        </w:tc>
      </w:tr>
      <w:tr w:rsidR="00EA7E44">
        <w:trPr>
          <w:trHeight w:hRule="exact" w:val="425"/>
          <w:jc w:val="center"/>
        </w:trPr>
        <w:tc>
          <w:tcPr>
            <w:tcW w:w="640" w:type="dxa"/>
            <w:vAlign w:val="center"/>
          </w:tcPr>
          <w:p w:rsidR="00EA7E44" w:rsidRDefault="00EA7E44"/>
        </w:tc>
        <w:tc>
          <w:tcPr>
            <w:tcW w:w="2340" w:type="dxa"/>
            <w:vAlign w:val="center"/>
          </w:tcPr>
          <w:p w:rsidR="00EA7E44" w:rsidRDefault="00EA7E44"/>
        </w:tc>
        <w:tc>
          <w:tcPr>
            <w:tcW w:w="1220" w:type="dxa"/>
            <w:vAlign w:val="center"/>
          </w:tcPr>
          <w:p w:rsidR="00EA7E44" w:rsidRDefault="00EA7E44"/>
        </w:tc>
        <w:tc>
          <w:tcPr>
            <w:tcW w:w="640" w:type="dxa"/>
            <w:vAlign w:val="center"/>
          </w:tcPr>
          <w:p w:rsidR="00EA7E44" w:rsidRDefault="00EA7E44"/>
        </w:tc>
        <w:tc>
          <w:tcPr>
            <w:tcW w:w="2340" w:type="dxa"/>
            <w:vAlign w:val="center"/>
          </w:tcPr>
          <w:p w:rsidR="00EA7E44" w:rsidRDefault="00EA7E44"/>
        </w:tc>
        <w:tc>
          <w:tcPr>
            <w:tcW w:w="1220" w:type="dxa"/>
            <w:vAlign w:val="center"/>
          </w:tcPr>
          <w:p w:rsidR="00EA7E44" w:rsidRDefault="00EA7E44"/>
        </w:tc>
        <w:tc>
          <w:tcPr>
            <w:tcW w:w="640" w:type="dxa"/>
            <w:vAlign w:val="center"/>
          </w:tcPr>
          <w:p w:rsidR="00EA7E44" w:rsidRDefault="00452428">
            <w:pPr>
              <w:snapToGrid w:val="0"/>
            </w:pPr>
            <w:r>
              <w:rPr>
                <w:rFonts w:ascii="宋体" w:hAnsi="宋体" w:cs="宋体"/>
                <w:color w:val="000000"/>
                <w:sz w:val="14"/>
              </w:rPr>
              <w:t>39999</w:t>
            </w:r>
          </w:p>
        </w:tc>
        <w:tc>
          <w:tcPr>
            <w:tcW w:w="2980" w:type="dxa"/>
            <w:vAlign w:val="center"/>
          </w:tcPr>
          <w:p w:rsidR="00EA7E44" w:rsidRDefault="00452428">
            <w:pPr>
              <w:snapToGrid w:val="0"/>
            </w:pPr>
            <w:r>
              <w:rPr>
                <w:rFonts w:ascii="宋体" w:hAnsi="宋体" w:cs="宋体"/>
                <w:color w:val="000000"/>
                <w:sz w:val="14"/>
              </w:rPr>
              <w:t xml:space="preserve">  其他支出</w:t>
            </w:r>
          </w:p>
        </w:tc>
        <w:tc>
          <w:tcPr>
            <w:tcW w:w="1218" w:type="dxa"/>
            <w:vAlign w:val="center"/>
          </w:tcPr>
          <w:p w:rsidR="00EA7E44" w:rsidRDefault="00EA7E44"/>
        </w:tc>
      </w:tr>
      <w:tr w:rsidR="00EA7E44">
        <w:trPr>
          <w:trHeight w:hRule="exact" w:val="425"/>
          <w:jc w:val="center"/>
        </w:trPr>
        <w:tc>
          <w:tcPr>
            <w:tcW w:w="2980" w:type="dxa"/>
            <w:gridSpan w:val="2"/>
            <w:vAlign w:val="center"/>
          </w:tcPr>
          <w:p w:rsidR="00EA7E44" w:rsidRDefault="00452428">
            <w:pPr>
              <w:snapToGrid w:val="0"/>
              <w:jc w:val="center"/>
            </w:pPr>
            <w:r>
              <w:rPr>
                <w:rFonts w:ascii="宋体" w:hAnsi="宋体" w:cs="宋体"/>
                <w:b/>
                <w:color w:val="000000"/>
                <w:sz w:val="14"/>
              </w:rPr>
              <w:t>人员经费合计</w:t>
            </w:r>
          </w:p>
        </w:tc>
        <w:tc>
          <w:tcPr>
            <w:tcW w:w="1220" w:type="dxa"/>
            <w:vAlign w:val="center"/>
          </w:tcPr>
          <w:p w:rsidR="00EA7E44" w:rsidRDefault="00452428">
            <w:pPr>
              <w:snapToGrid w:val="0"/>
              <w:jc w:val="right"/>
            </w:pPr>
            <w:r>
              <w:rPr>
                <w:rFonts w:ascii="宋体" w:hAnsi="宋体" w:cs="宋体"/>
                <w:color w:val="000000"/>
                <w:sz w:val="14"/>
              </w:rPr>
              <w:t>311,551,949.48</w:t>
            </w:r>
          </w:p>
        </w:tc>
        <w:tc>
          <w:tcPr>
            <w:tcW w:w="7820" w:type="dxa"/>
            <w:gridSpan w:val="5"/>
            <w:vAlign w:val="center"/>
          </w:tcPr>
          <w:p w:rsidR="00EA7E44" w:rsidRDefault="00452428">
            <w:pPr>
              <w:snapToGrid w:val="0"/>
              <w:jc w:val="center"/>
            </w:pPr>
            <w:r>
              <w:rPr>
                <w:rFonts w:ascii="宋体" w:hAnsi="宋体" w:cs="宋体"/>
                <w:b/>
                <w:color w:val="000000"/>
                <w:sz w:val="14"/>
              </w:rPr>
              <w:t>公用经费合计</w:t>
            </w:r>
          </w:p>
        </w:tc>
        <w:tc>
          <w:tcPr>
            <w:tcW w:w="1218" w:type="dxa"/>
            <w:vAlign w:val="center"/>
          </w:tcPr>
          <w:p w:rsidR="00EA7E44" w:rsidRDefault="00452428">
            <w:pPr>
              <w:snapToGrid w:val="0"/>
              <w:jc w:val="right"/>
            </w:pPr>
            <w:r>
              <w:rPr>
                <w:rFonts w:ascii="宋体" w:hAnsi="宋体" w:cs="宋体"/>
                <w:color w:val="000000"/>
                <w:sz w:val="14"/>
              </w:rPr>
              <w:t>79,245,977.62</w:t>
            </w:r>
          </w:p>
        </w:tc>
      </w:tr>
      <w:tr w:rsidR="00EA7E44">
        <w:trPr>
          <w:trHeight w:hRule="exact" w:val="379"/>
          <w:jc w:val="center"/>
        </w:trPr>
        <w:tc>
          <w:tcPr>
            <w:tcW w:w="13238" w:type="dxa"/>
            <w:gridSpan w:val="9"/>
            <w:tcBorders>
              <w:left w:val="single" w:sz="4" w:space="0" w:color="FFFFFF"/>
              <w:bottom w:val="single" w:sz="4" w:space="0" w:color="FFFFFF"/>
              <w:right w:val="single" w:sz="4" w:space="0" w:color="FFFFFF"/>
            </w:tcBorders>
            <w:vAlign w:val="center"/>
          </w:tcPr>
          <w:p w:rsidR="00EA7E44" w:rsidRDefault="00452428">
            <w:pPr>
              <w:snapToGrid w:val="0"/>
            </w:pPr>
            <w:r>
              <w:rPr>
                <w:rFonts w:ascii="宋体" w:hAnsi="宋体" w:cs="宋体"/>
                <w:color w:val="000000"/>
                <w:sz w:val="14"/>
              </w:rPr>
              <w:t>注：本表反映本年度一般公共预算财政拨款基本支出明细情况。</w:t>
            </w:r>
          </w:p>
        </w:tc>
      </w:tr>
    </w:tbl>
    <w:p w:rsidR="00EA7E44" w:rsidRDefault="00452428">
      <w:pPr>
        <w:pStyle w:val="2"/>
        <w:spacing w:before="0" w:after="0" w:line="800" w:lineRule="exact"/>
        <w:ind w:firstLineChars="200" w:firstLine="643"/>
        <w:rPr>
          <w:rFonts w:ascii="黑体" w:eastAsia="黑体" w:hAnsi="黑体"/>
          <w:bCs w:val="0"/>
          <w:sz w:val="30"/>
          <w:szCs w:val="30"/>
        </w:rPr>
      </w:pPr>
      <w:r>
        <w:br w:type="page"/>
      </w:r>
      <w:bookmarkStart w:id="27" w:name="_Toc2050619938"/>
      <w:bookmarkStart w:id="28" w:name="_Toc1972277765"/>
      <w:bookmarkStart w:id="29" w:name="_Toc1972776439"/>
      <w:bookmarkStart w:id="30" w:name="_Toc1059543692"/>
      <w:r>
        <w:rPr>
          <w:rFonts w:ascii="黑体" w:eastAsia="黑体" w:hAnsi="黑体" w:hint="eastAsia"/>
          <w:sz w:val="30"/>
          <w:szCs w:val="30"/>
        </w:rPr>
        <w:lastRenderedPageBreak/>
        <w:t>八、《政府性基金预算财政拨款收入支出决算表》</w:t>
      </w:r>
      <w:bookmarkEnd w:id="27"/>
      <w:bookmarkEnd w:id="28"/>
      <w:bookmarkEnd w:id="29"/>
      <w:bookmarkEnd w:id="30"/>
    </w:p>
    <w:tbl>
      <w:tblPr>
        <w:tblW w:w="0" w:type="auto"/>
        <w:jc w:val="center"/>
        <w:tblBorders>
          <w:top w:val="none" w:sz="0" w:space="0" w:color="FFFFFF"/>
          <w:left w:val="none" w:sz="0" w:space="0" w:color="FFFFFF"/>
          <w:bottom w:val="none" w:sz="0" w:space="0" w:color="FFFFFF"/>
          <w:right w:val="none" w:sz="0" w:space="0" w:color="FFFFFF"/>
          <w:insideH w:val="none" w:sz="0" w:space="0" w:color="FFFFFF"/>
          <w:insideV w:val="none" w:sz="0" w:space="0" w:color="FFFFFF"/>
        </w:tblBorders>
        <w:tblLayout w:type="fixed"/>
        <w:tblCellMar>
          <w:left w:w="80" w:type="dxa"/>
          <w:right w:w="80" w:type="dxa"/>
        </w:tblCellMar>
        <w:tblLook w:val="04A0" w:firstRow="1" w:lastRow="0" w:firstColumn="1" w:lastColumn="0" w:noHBand="0" w:noVBand="1"/>
      </w:tblPr>
      <w:tblGrid>
        <w:gridCol w:w="5619"/>
        <w:gridCol w:w="2000"/>
        <w:gridCol w:w="5619"/>
      </w:tblGrid>
      <w:tr w:rsidR="00EA7E44">
        <w:trPr>
          <w:jc w:val="center"/>
        </w:trPr>
        <w:tc>
          <w:tcPr>
            <w:tcW w:w="13238" w:type="dxa"/>
            <w:gridSpan w:val="3"/>
          </w:tcPr>
          <w:p w:rsidR="00EA7E44" w:rsidRDefault="00EA7E44">
            <w:pPr>
              <w:jc w:val="right"/>
            </w:pPr>
          </w:p>
        </w:tc>
      </w:tr>
      <w:tr w:rsidR="00EA7E44">
        <w:trPr>
          <w:jc w:val="center"/>
        </w:trPr>
        <w:tc>
          <w:tcPr>
            <w:tcW w:w="5619" w:type="dxa"/>
          </w:tcPr>
          <w:p w:rsidR="00EA7E44" w:rsidRDefault="00452428">
            <w:r>
              <w:rPr>
                <w:rFonts w:ascii="宋体" w:hAnsi="宋体" w:cs="宋体"/>
                <w:sz w:val="20"/>
              </w:rPr>
              <w:t>部门：天津渤海轻工投资集团有限公司</w:t>
            </w:r>
          </w:p>
        </w:tc>
        <w:tc>
          <w:tcPr>
            <w:tcW w:w="2000" w:type="dxa"/>
          </w:tcPr>
          <w:p w:rsidR="00EA7E44" w:rsidRDefault="00EA7E44">
            <w:pPr>
              <w:jc w:val="center"/>
            </w:pPr>
          </w:p>
        </w:tc>
        <w:tc>
          <w:tcPr>
            <w:tcW w:w="5619" w:type="dxa"/>
          </w:tcPr>
          <w:p w:rsidR="00EA7E44" w:rsidRDefault="00452428">
            <w:pPr>
              <w:jc w:val="right"/>
            </w:pPr>
            <w:r>
              <w:rPr>
                <w:rFonts w:ascii="宋体" w:hAnsi="宋体" w:cs="宋体"/>
                <w:sz w:val="20"/>
              </w:rPr>
              <w:t>单位：元</w:t>
            </w:r>
          </w:p>
        </w:tc>
      </w:tr>
    </w:tbl>
    <w:p w:rsidR="00EA7E44" w:rsidRDefault="00452428">
      <w:pPr>
        <w:snapToGrid w:val="0"/>
        <w:spacing w:line="0" w:lineRule="auto"/>
      </w:pPr>
      <w:r>
        <w:rPr>
          <w:sz w:val="8"/>
        </w:rPr>
        <w:t xml:space="preserve"> </w:t>
      </w:r>
    </w:p>
    <w:tbl>
      <w:tblPr>
        <w:tblW w:w="0" w:type="auto"/>
        <w:jc w:val="cente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80" w:type="dxa"/>
          <w:right w:w="80" w:type="dxa"/>
        </w:tblCellMar>
        <w:tblLook w:val="04A0" w:firstRow="1" w:lastRow="0" w:firstColumn="1" w:lastColumn="0" w:noHBand="0" w:noVBand="1"/>
      </w:tblPr>
      <w:tblGrid>
        <w:gridCol w:w="1040"/>
        <w:gridCol w:w="3080"/>
        <w:gridCol w:w="1520"/>
        <w:gridCol w:w="1520"/>
        <w:gridCol w:w="1520"/>
        <w:gridCol w:w="1520"/>
        <w:gridCol w:w="1520"/>
        <w:gridCol w:w="1518"/>
      </w:tblGrid>
      <w:tr w:rsidR="00EA7E44">
        <w:trPr>
          <w:trHeight w:hRule="exact" w:val="380"/>
          <w:jc w:val="center"/>
        </w:trPr>
        <w:tc>
          <w:tcPr>
            <w:tcW w:w="4120" w:type="dxa"/>
            <w:gridSpan w:val="2"/>
            <w:vAlign w:val="center"/>
          </w:tcPr>
          <w:p w:rsidR="00EA7E44" w:rsidRDefault="00452428">
            <w:pPr>
              <w:snapToGrid w:val="0"/>
              <w:jc w:val="center"/>
            </w:pPr>
            <w:r>
              <w:rPr>
                <w:rFonts w:ascii="宋体" w:hAnsi="宋体" w:cs="宋体"/>
                <w:color w:val="000000"/>
                <w:sz w:val="18"/>
              </w:rPr>
              <w:t>支出功能分类科目</w:t>
            </w:r>
          </w:p>
        </w:tc>
        <w:tc>
          <w:tcPr>
            <w:tcW w:w="1520" w:type="dxa"/>
            <w:vMerge w:val="restart"/>
            <w:vAlign w:val="center"/>
          </w:tcPr>
          <w:p w:rsidR="00EA7E44" w:rsidRDefault="00452428">
            <w:pPr>
              <w:snapToGrid w:val="0"/>
              <w:jc w:val="center"/>
            </w:pPr>
            <w:r>
              <w:rPr>
                <w:rFonts w:ascii="宋体" w:hAnsi="宋体" w:cs="宋体"/>
                <w:color w:val="000000"/>
                <w:sz w:val="18"/>
              </w:rPr>
              <w:t>年初结转和结余</w:t>
            </w:r>
          </w:p>
        </w:tc>
        <w:tc>
          <w:tcPr>
            <w:tcW w:w="1520" w:type="dxa"/>
            <w:vMerge w:val="restart"/>
            <w:vAlign w:val="center"/>
          </w:tcPr>
          <w:p w:rsidR="00EA7E44" w:rsidRDefault="00452428">
            <w:pPr>
              <w:snapToGrid w:val="0"/>
              <w:jc w:val="center"/>
            </w:pPr>
            <w:r>
              <w:rPr>
                <w:rFonts w:ascii="宋体" w:hAnsi="宋体" w:cs="宋体"/>
                <w:color w:val="000000"/>
                <w:sz w:val="18"/>
              </w:rPr>
              <w:t>本年收入</w:t>
            </w:r>
          </w:p>
        </w:tc>
        <w:tc>
          <w:tcPr>
            <w:tcW w:w="4560" w:type="dxa"/>
            <w:gridSpan w:val="3"/>
            <w:vAlign w:val="center"/>
          </w:tcPr>
          <w:p w:rsidR="00EA7E44" w:rsidRDefault="00452428">
            <w:pPr>
              <w:snapToGrid w:val="0"/>
              <w:jc w:val="center"/>
            </w:pPr>
            <w:r>
              <w:rPr>
                <w:rFonts w:ascii="宋体" w:hAnsi="宋体" w:cs="宋体"/>
                <w:color w:val="000000"/>
                <w:sz w:val="18"/>
              </w:rPr>
              <w:t>本年支出</w:t>
            </w:r>
          </w:p>
        </w:tc>
        <w:tc>
          <w:tcPr>
            <w:tcW w:w="1518" w:type="dxa"/>
            <w:vMerge w:val="restart"/>
            <w:vAlign w:val="center"/>
          </w:tcPr>
          <w:p w:rsidR="00EA7E44" w:rsidRDefault="00452428">
            <w:pPr>
              <w:snapToGrid w:val="0"/>
              <w:jc w:val="center"/>
            </w:pPr>
            <w:r>
              <w:rPr>
                <w:rFonts w:ascii="宋体" w:hAnsi="宋体" w:cs="宋体"/>
                <w:color w:val="000000"/>
                <w:sz w:val="18"/>
              </w:rPr>
              <w:t>年末结转和结余</w:t>
            </w:r>
          </w:p>
        </w:tc>
      </w:tr>
      <w:tr w:rsidR="00EA7E44">
        <w:trPr>
          <w:trHeight w:hRule="exact" w:val="797"/>
          <w:jc w:val="center"/>
        </w:trPr>
        <w:tc>
          <w:tcPr>
            <w:tcW w:w="1040" w:type="dxa"/>
            <w:vAlign w:val="center"/>
          </w:tcPr>
          <w:p w:rsidR="00EA7E44" w:rsidRDefault="00452428">
            <w:pPr>
              <w:snapToGrid w:val="0"/>
              <w:jc w:val="center"/>
            </w:pPr>
            <w:r>
              <w:rPr>
                <w:rFonts w:ascii="宋体" w:hAnsi="宋体" w:cs="宋体"/>
                <w:color w:val="000000"/>
                <w:sz w:val="18"/>
              </w:rPr>
              <w:t>科目编码</w:t>
            </w:r>
          </w:p>
        </w:tc>
        <w:tc>
          <w:tcPr>
            <w:tcW w:w="3080" w:type="dxa"/>
            <w:vAlign w:val="center"/>
          </w:tcPr>
          <w:p w:rsidR="00EA7E44" w:rsidRDefault="00452428">
            <w:pPr>
              <w:snapToGrid w:val="0"/>
              <w:jc w:val="center"/>
            </w:pPr>
            <w:r>
              <w:rPr>
                <w:rFonts w:ascii="宋体" w:hAnsi="宋体" w:cs="宋体"/>
                <w:color w:val="000000"/>
                <w:sz w:val="18"/>
              </w:rPr>
              <w:t>科目名称</w:t>
            </w:r>
          </w:p>
        </w:tc>
        <w:tc>
          <w:tcPr>
            <w:tcW w:w="1520" w:type="dxa"/>
            <w:vMerge/>
            <w:vAlign w:val="center"/>
          </w:tcPr>
          <w:p w:rsidR="00EA7E44" w:rsidRDefault="00EA7E44"/>
        </w:tc>
        <w:tc>
          <w:tcPr>
            <w:tcW w:w="1520" w:type="dxa"/>
            <w:vMerge/>
            <w:vAlign w:val="center"/>
          </w:tcPr>
          <w:p w:rsidR="00EA7E44" w:rsidRDefault="00EA7E44"/>
        </w:tc>
        <w:tc>
          <w:tcPr>
            <w:tcW w:w="1520" w:type="dxa"/>
            <w:vAlign w:val="center"/>
          </w:tcPr>
          <w:p w:rsidR="00EA7E44" w:rsidRDefault="00452428">
            <w:pPr>
              <w:snapToGrid w:val="0"/>
              <w:jc w:val="center"/>
            </w:pPr>
            <w:r>
              <w:rPr>
                <w:rFonts w:ascii="宋体" w:hAnsi="宋体" w:cs="宋体"/>
                <w:color w:val="000000"/>
                <w:sz w:val="18"/>
              </w:rPr>
              <w:t>小计</w:t>
            </w:r>
          </w:p>
        </w:tc>
        <w:tc>
          <w:tcPr>
            <w:tcW w:w="1520" w:type="dxa"/>
            <w:vAlign w:val="center"/>
          </w:tcPr>
          <w:p w:rsidR="00EA7E44" w:rsidRDefault="00452428">
            <w:pPr>
              <w:snapToGrid w:val="0"/>
              <w:jc w:val="center"/>
            </w:pPr>
            <w:r>
              <w:rPr>
                <w:rFonts w:ascii="宋体" w:hAnsi="宋体" w:cs="宋体"/>
                <w:color w:val="000000"/>
                <w:sz w:val="18"/>
              </w:rPr>
              <w:t xml:space="preserve">基本支出  </w:t>
            </w:r>
          </w:p>
        </w:tc>
        <w:tc>
          <w:tcPr>
            <w:tcW w:w="1520" w:type="dxa"/>
            <w:vAlign w:val="center"/>
          </w:tcPr>
          <w:p w:rsidR="00EA7E44" w:rsidRDefault="00452428">
            <w:pPr>
              <w:snapToGrid w:val="0"/>
              <w:jc w:val="center"/>
            </w:pPr>
            <w:r>
              <w:rPr>
                <w:rFonts w:ascii="宋体" w:hAnsi="宋体" w:cs="宋体"/>
                <w:color w:val="000000"/>
                <w:sz w:val="18"/>
              </w:rPr>
              <w:t>项目支出</w:t>
            </w:r>
          </w:p>
        </w:tc>
        <w:tc>
          <w:tcPr>
            <w:tcW w:w="1518" w:type="dxa"/>
            <w:vMerge/>
            <w:vAlign w:val="center"/>
          </w:tcPr>
          <w:p w:rsidR="00EA7E44" w:rsidRDefault="00EA7E44"/>
        </w:tc>
      </w:tr>
      <w:tr w:rsidR="00EA7E44">
        <w:trPr>
          <w:trHeight w:hRule="exact" w:val="570"/>
          <w:jc w:val="center"/>
        </w:trPr>
        <w:tc>
          <w:tcPr>
            <w:tcW w:w="4120" w:type="dxa"/>
            <w:gridSpan w:val="2"/>
            <w:vAlign w:val="center"/>
          </w:tcPr>
          <w:p w:rsidR="00EA7E44" w:rsidRDefault="00452428">
            <w:pPr>
              <w:snapToGrid w:val="0"/>
              <w:jc w:val="center"/>
            </w:pPr>
            <w:r>
              <w:rPr>
                <w:rFonts w:ascii="宋体" w:hAnsi="宋体" w:cs="宋体"/>
                <w:color w:val="000000"/>
                <w:sz w:val="18"/>
              </w:rPr>
              <w:t>合计</w:t>
            </w:r>
          </w:p>
        </w:tc>
        <w:tc>
          <w:tcPr>
            <w:tcW w:w="1520" w:type="dxa"/>
            <w:vAlign w:val="center"/>
          </w:tcPr>
          <w:p w:rsidR="00EA7E44" w:rsidRDefault="00EA7E44"/>
        </w:tc>
        <w:tc>
          <w:tcPr>
            <w:tcW w:w="1520" w:type="dxa"/>
            <w:vAlign w:val="center"/>
          </w:tcPr>
          <w:p w:rsidR="00EA7E44" w:rsidRDefault="00EA7E44"/>
        </w:tc>
        <w:tc>
          <w:tcPr>
            <w:tcW w:w="1520" w:type="dxa"/>
            <w:vAlign w:val="center"/>
          </w:tcPr>
          <w:p w:rsidR="00EA7E44" w:rsidRDefault="00EA7E44"/>
        </w:tc>
        <w:tc>
          <w:tcPr>
            <w:tcW w:w="1520" w:type="dxa"/>
            <w:vAlign w:val="center"/>
          </w:tcPr>
          <w:p w:rsidR="00EA7E44" w:rsidRDefault="00EA7E44"/>
        </w:tc>
        <w:tc>
          <w:tcPr>
            <w:tcW w:w="1520" w:type="dxa"/>
            <w:vAlign w:val="center"/>
          </w:tcPr>
          <w:p w:rsidR="00EA7E44" w:rsidRDefault="00EA7E44"/>
        </w:tc>
        <w:tc>
          <w:tcPr>
            <w:tcW w:w="1518" w:type="dxa"/>
            <w:vAlign w:val="center"/>
          </w:tcPr>
          <w:p w:rsidR="00EA7E44" w:rsidRDefault="00EA7E44"/>
        </w:tc>
      </w:tr>
      <w:tr w:rsidR="00EA7E44">
        <w:trPr>
          <w:trHeight w:hRule="exact" w:val="570"/>
          <w:jc w:val="center"/>
        </w:trPr>
        <w:tc>
          <w:tcPr>
            <w:tcW w:w="1040" w:type="dxa"/>
            <w:vAlign w:val="center"/>
          </w:tcPr>
          <w:p w:rsidR="00EA7E44" w:rsidRDefault="00EA7E44"/>
        </w:tc>
        <w:tc>
          <w:tcPr>
            <w:tcW w:w="3080" w:type="dxa"/>
            <w:vAlign w:val="center"/>
          </w:tcPr>
          <w:p w:rsidR="00EA7E44" w:rsidRDefault="00EA7E44"/>
        </w:tc>
        <w:tc>
          <w:tcPr>
            <w:tcW w:w="1520" w:type="dxa"/>
            <w:vAlign w:val="center"/>
          </w:tcPr>
          <w:p w:rsidR="00EA7E44" w:rsidRDefault="00EA7E44"/>
        </w:tc>
        <w:tc>
          <w:tcPr>
            <w:tcW w:w="1520" w:type="dxa"/>
            <w:vAlign w:val="center"/>
          </w:tcPr>
          <w:p w:rsidR="00EA7E44" w:rsidRDefault="00EA7E44"/>
        </w:tc>
        <w:tc>
          <w:tcPr>
            <w:tcW w:w="1520" w:type="dxa"/>
            <w:vAlign w:val="center"/>
          </w:tcPr>
          <w:p w:rsidR="00EA7E44" w:rsidRDefault="00EA7E44"/>
        </w:tc>
        <w:tc>
          <w:tcPr>
            <w:tcW w:w="1520" w:type="dxa"/>
            <w:vAlign w:val="center"/>
          </w:tcPr>
          <w:p w:rsidR="00EA7E44" w:rsidRDefault="00EA7E44"/>
        </w:tc>
        <w:tc>
          <w:tcPr>
            <w:tcW w:w="1520" w:type="dxa"/>
            <w:vAlign w:val="center"/>
          </w:tcPr>
          <w:p w:rsidR="00EA7E44" w:rsidRDefault="00EA7E44"/>
        </w:tc>
        <w:tc>
          <w:tcPr>
            <w:tcW w:w="1518" w:type="dxa"/>
            <w:vAlign w:val="center"/>
          </w:tcPr>
          <w:p w:rsidR="00EA7E44" w:rsidRDefault="00EA7E44"/>
        </w:tc>
      </w:tr>
      <w:tr w:rsidR="00EA7E44">
        <w:trPr>
          <w:trHeight w:hRule="exact" w:val="1063"/>
          <w:jc w:val="center"/>
        </w:trPr>
        <w:tc>
          <w:tcPr>
            <w:tcW w:w="13238" w:type="dxa"/>
            <w:gridSpan w:val="8"/>
            <w:tcBorders>
              <w:left w:val="single" w:sz="4" w:space="0" w:color="FFFFFF"/>
              <w:bottom w:val="single" w:sz="4" w:space="0" w:color="FFFFFF"/>
              <w:right w:val="single" w:sz="4" w:space="0" w:color="FFFFFF"/>
            </w:tcBorders>
            <w:vAlign w:val="center"/>
          </w:tcPr>
          <w:p w:rsidR="00EA7E44" w:rsidRDefault="00452428">
            <w:pPr>
              <w:snapToGrid w:val="0"/>
            </w:pPr>
            <w:r>
              <w:rPr>
                <w:rFonts w:ascii="宋体" w:hAnsi="宋体" w:cs="宋体"/>
                <w:color w:val="000000"/>
                <w:sz w:val="18"/>
              </w:rPr>
              <w:t>注：本表反映本年度政府性基金预算财政拨款收入、支出及结转和结余情况。</w:t>
            </w:r>
          </w:p>
        </w:tc>
      </w:tr>
    </w:tbl>
    <w:p w:rsidR="00EA7E44" w:rsidRDefault="00452428">
      <w:pPr>
        <w:spacing w:line="240" w:lineRule="atLeast"/>
        <w:ind w:firstLineChars="200" w:firstLine="420"/>
        <w:rPr>
          <w:rFonts w:ascii="黑体" w:eastAsia="黑体" w:hAnsi="仿宋"/>
          <w:sz w:val="32"/>
          <w:szCs w:val="32"/>
        </w:rPr>
      </w:pPr>
      <w:r>
        <w:rPr>
          <w:rFonts w:ascii="黑体" w:eastAsia="黑体" w:hAnsi="仿宋" w:hint="eastAsia"/>
          <w:sz w:val="21"/>
          <w:szCs w:val="21"/>
        </w:rPr>
        <w:t>天津渤海轻工投资集团有限公司2024年度政府性基金预算财政拨款收入支出决算表为空表。</w:t>
      </w:r>
      <w:bookmarkStart w:id="31" w:name="_Toc1951730910"/>
      <w:bookmarkStart w:id="32" w:name="_Toc816430520"/>
      <w:bookmarkStart w:id="33" w:name="_Toc1662304910"/>
    </w:p>
    <w:p w:rsidR="00EA7E44" w:rsidRDefault="00EA7E44">
      <w:pPr>
        <w:pStyle w:val="2"/>
        <w:spacing w:before="0" w:after="0" w:line="800" w:lineRule="exact"/>
        <w:rPr>
          <w:rFonts w:ascii="黑体" w:eastAsia="黑体" w:hAnsi="黑体"/>
          <w:b w:val="0"/>
          <w:sz w:val="30"/>
          <w:szCs w:val="30"/>
        </w:rPr>
        <w:sectPr w:rsidR="00EA7E44">
          <w:pgSz w:w="16838" w:h="11906" w:orient="landscape"/>
          <w:pgMar w:top="1440" w:right="1800" w:bottom="1440" w:left="1800" w:header="851" w:footer="992" w:gutter="0"/>
          <w:cols w:space="720"/>
          <w:docGrid w:type="lines" w:linePitch="312"/>
        </w:sectPr>
      </w:pPr>
    </w:p>
    <w:p w:rsidR="00EA7E44" w:rsidRDefault="00452428">
      <w:pPr>
        <w:pStyle w:val="2"/>
        <w:spacing w:before="0" w:after="0" w:line="800" w:lineRule="exact"/>
        <w:ind w:firstLineChars="200" w:firstLine="602"/>
        <w:rPr>
          <w:rFonts w:ascii="黑体" w:eastAsia="黑体" w:hAnsi="黑体"/>
          <w:b w:val="0"/>
          <w:sz w:val="30"/>
          <w:szCs w:val="30"/>
        </w:rPr>
      </w:pPr>
      <w:bookmarkStart w:id="34" w:name="_Toc1453584240"/>
      <w:r>
        <w:rPr>
          <w:rFonts w:ascii="黑体" w:eastAsia="黑体" w:hAnsi="黑体" w:hint="eastAsia"/>
          <w:sz w:val="30"/>
          <w:szCs w:val="30"/>
        </w:rPr>
        <w:lastRenderedPageBreak/>
        <w:t>九、《国有资本经营预算财政拨款收入支出决算表》</w:t>
      </w:r>
      <w:bookmarkEnd w:id="31"/>
      <w:bookmarkEnd w:id="32"/>
      <w:bookmarkEnd w:id="33"/>
      <w:bookmarkEnd w:id="34"/>
    </w:p>
    <w:tbl>
      <w:tblPr>
        <w:tblW w:w="0" w:type="auto"/>
        <w:jc w:val="center"/>
        <w:tblBorders>
          <w:top w:val="none" w:sz="0" w:space="0" w:color="FFFFFF"/>
          <w:left w:val="none" w:sz="0" w:space="0" w:color="FFFFFF"/>
          <w:bottom w:val="none" w:sz="0" w:space="0" w:color="FFFFFF"/>
          <w:right w:val="none" w:sz="0" w:space="0" w:color="FFFFFF"/>
          <w:insideH w:val="none" w:sz="0" w:space="0" w:color="FFFFFF"/>
          <w:insideV w:val="none" w:sz="0" w:space="0" w:color="FFFFFF"/>
        </w:tblBorders>
        <w:tblLayout w:type="fixed"/>
        <w:tblCellMar>
          <w:left w:w="80" w:type="dxa"/>
          <w:right w:w="80" w:type="dxa"/>
        </w:tblCellMar>
        <w:tblLook w:val="04A0" w:firstRow="1" w:lastRow="0" w:firstColumn="1" w:lastColumn="0" w:noHBand="0" w:noVBand="1"/>
      </w:tblPr>
      <w:tblGrid>
        <w:gridCol w:w="5619"/>
        <w:gridCol w:w="2000"/>
        <w:gridCol w:w="5619"/>
      </w:tblGrid>
      <w:tr w:rsidR="00EA7E44">
        <w:trPr>
          <w:jc w:val="center"/>
        </w:trPr>
        <w:tc>
          <w:tcPr>
            <w:tcW w:w="13238" w:type="dxa"/>
            <w:gridSpan w:val="3"/>
          </w:tcPr>
          <w:p w:rsidR="00EA7E44" w:rsidRDefault="00EA7E44">
            <w:pPr>
              <w:jc w:val="right"/>
            </w:pPr>
          </w:p>
        </w:tc>
      </w:tr>
      <w:tr w:rsidR="00EA7E44">
        <w:trPr>
          <w:jc w:val="center"/>
        </w:trPr>
        <w:tc>
          <w:tcPr>
            <w:tcW w:w="5619" w:type="dxa"/>
          </w:tcPr>
          <w:p w:rsidR="00EA7E44" w:rsidRDefault="00452428">
            <w:r>
              <w:rPr>
                <w:rFonts w:ascii="宋体" w:hAnsi="宋体" w:cs="宋体"/>
                <w:sz w:val="20"/>
              </w:rPr>
              <w:t>部门：天津渤海轻工投资集团有限公司</w:t>
            </w:r>
          </w:p>
        </w:tc>
        <w:tc>
          <w:tcPr>
            <w:tcW w:w="2000" w:type="dxa"/>
          </w:tcPr>
          <w:p w:rsidR="00EA7E44" w:rsidRDefault="00EA7E44">
            <w:pPr>
              <w:jc w:val="center"/>
            </w:pPr>
          </w:p>
        </w:tc>
        <w:tc>
          <w:tcPr>
            <w:tcW w:w="5619" w:type="dxa"/>
          </w:tcPr>
          <w:p w:rsidR="00EA7E44" w:rsidRDefault="00452428">
            <w:pPr>
              <w:jc w:val="right"/>
            </w:pPr>
            <w:r>
              <w:rPr>
                <w:rFonts w:ascii="宋体" w:hAnsi="宋体" w:cs="宋体"/>
                <w:sz w:val="20"/>
              </w:rPr>
              <w:t>单位：元</w:t>
            </w:r>
          </w:p>
        </w:tc>
      </w:tr>
    </w:tbl>
    <w:p w:rsidR="00EA7E44" w:rsidRDefault="00452428">
      <w:pPr>
        <w:snapToGrid w:val="0"/>
        <w:spacing w:line="0" w:lineRule="auto"/>
      </w:pPr>
      <w:r>
        <w:rPr>
          <w:sz w:val="8"/>
        </w:rPr>
        <w:t xml:space="preserve"> </w:t>
      </w:r>
    </w:p>
    <w:tbl>
      <w:tblPr>
        <w:tblW w:w="0" w:type="auto"/>
        <w:jc w:val="cente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80" w:type="dxa"/>
          <w:right w:w="80" w:type="dxa"/>
        </w:tblCellMar>
        <w:tblLook w:val="04A0" w:firstRow="1" w:lastRow="0" w:firstColumn="1" w:lastColumn="0" w:noHBand="0" w:noVBand="1"/>
      </w:tblPr>
      <w:tblGrid>
        <w:gridCol w:w="1040"/>
        <w:gridCol w:w="3080"/>
        <w:gridCol w:w="1520"/>
        <w:gridCol w:w="1520"/>
        <w:gridCol w:w="1520"/>
        <w:gridCol w:w="1520"/>
        <w:gridCol w:w="1520"/>
        <w:gridCol w:w="1518"/>
      </w:tblGrid>
      <w:tr w:rsidR="00EA7E44">
        <w:trPr>
          <w:trHeight w:hRule="exact" w:val="380"/>
          <w:jc w:val="center"/>
        </w:trPr>
        <w:tc>
          <w:tcPr>
            <w:tcW w:w="4120" w:type="dxa"/>
            <w:gridSpan w:val="2"/>
            <w:vAlign w:val="center"/>
          </w:tcPr>
          <w:p w:rsidR="00EA7E44" w:rsidRDefault="00452428">
            <w:pPr>
              <w:snapToGrid w:val="0"/>
              <w:jc w:val="center"/>
            </w:pPr>
            <w:r>
              <w:rPr>
                <w:rFonts w:ascii="宋体" w:hAnsi="宋体" w:cs="宋体"/>
                <w:color w:val="000000"/>
                <w:sz w:val="18"/>
              </w:rPr>
              <w:t>支出功能分类科目</w:t>
            </w:r>
          </w:p>
        </w:tc>
        <w:tc>
          <w:tcPr>
            <w:tcW w:w="1520" w:type="dxa"/>
            <w:vMerge w:val="restart"/>
            <w:vAlign w:val="center"/>
          </w:tcPr>
          <w:p w:rsidR="00EA7E44" w:rsidRDefault="00452428">
            <w:pPr>
              <w:snapToGrid w:val="0"/>
              <w:jc w:val="center"/>
            </w:pPr>
            <w:r>
              <w:rPr>
                <w:rFonts w:ascii="宋体" w:hAnsi="宋体" w:cs="宋体"/>
                <w:color w:val="000000"/>
                <w:sz w:val="18"/>
              </w:rPr>
              <w:t>年初结转和结余</w:t>
            </w:r>
          </w:p>
        </w:tc>
        <w:tc>
          <w:tcPr>
            <w:tcW w:w="1520" w:type="dxa"/>
            <w:vMerge w:val="restart"/>
            <w:vAlign w:val="center"/>
          </w:tcPr>
          <w:p w:rsidR="00EA7E44" w:rsidRDefault="00452428">
            <w:pPr>
              <w:snapToGrid w:val="0"/>
              <w:jc w:val="center"/>
            </w:pPr>
            <w:r>
              <w:rPr>
                <w:rFonts w:ascii="宋体" w:hAnsi="宋体" w:cs="宋体"/>
                <w:color w:val="000000"/>
                <w:sz w:val="18"/>
              </w:rPr>
              <w:t>本年收入</w:t>
            </w:r>
          </w:p>
        </w:tc>
        <w:tc>
          <w:tcPr>
            <w:tcW w:w="4560" w:type="dxa"/>
            <w:gridSpan w:val="3"/>
            <w:vAlign w:val="center"/>
          </w:tcPr>
          <w:p w:rsidR="00EA7E44" w:rsidRDefault="00452428">
            <w:pPr>
              <w:snapToGrid w:val="0"/>
              <w:jc w:val="center"/>
            </w:pPr>
            <w:r>
              <w:rPr>
                <w:rFonts w:ascii="宋体" w:hAnsi="宋体" w:cs="宋体"/>
                <w:color w:val="000000"/>
                <w:sz w:val="18"/>
              </w:rPr>
              <w:t>本年支出</w:t>
            </w:r>
          </w:p>
        </w:tc>
        <w:tc>
          <w:tcPr>
            <w:tcW w:w="1518" w:type="dxa"/>
            <w:vMerge w:val="restart"/>
            <w:vAlign w:val="center"/>
          </w:tcPr>
          <w:p w:rsidR="00EA7E44" w:rsidRDefault="00452428">
            <w:pPr>
              <w:snapToGrid w:val="0"/>
              <w:jc w:val="center"/>
            </w:pPr>
            <w:r>
              <w:rPr>
                <w:rFonts w:ascii="宋体" w:hAnsi="宋体" w:cs="宋体"/>
                <w:color w:val="000000"/>
                <w:sz w:val="18"/>
              </w:rPr>
              <w:t>年末结转和结余</w:t>
            </w:r>
          </w:p>
        </w:tc>
      </w:tr>
      <w:tr w:rsidR="00EA7E44">
        <w:trPr>
          <w:trHeight w:hRule="exact" w:val="797"/>
          <w:jc w:val="center"/>
        </w:trPr>
        <w:tc>
          <w:tcPr>
            <w:tcW w:w="1040" w:type="dxa"/>
            <w:vAlign w:val="center"/>
          </w:tcPr>
          <w:p w:rsidR="00EA7E44" w:rsidRDefault="00452428">
            <w:pPr>
              <w:snapToGrid w:val="0"/>
              <w:jc w:val="center"/>
            </w:pPr>
            <w:r>
              <w:rPr>
                <w:rFonts w:ascii="宋体" w:hAnsi="宋体" w:cs="宋体"/>
                <w:color w:val="000000"/>
                <w:sz w:val="18"/>
              </w:rPr>
              <w:t>科目编码</w:t>
            </w:r>
          </w:p>
        </w:tc>
        <w:tc>
          <w:tcPr>
            <w:tcW w:w="3080" w:type="dxa"/>
            <w:vAlign w:val="center"/>
          </w:tcPr>
          <w:p w:rsidR="00EA7E44" w:rsidRDefault="00452428">
            <w:pPr>
              <w:snapToGrid w:val="0"/>
              <w:jc w:val="center"/>
            </w:pPr>
            <w:r>
              <w:rPr>
                <w:rFonts w:ascii="宋体" w:hAnsi="宋体" w:cs="宋体"/>
                <w:color w:val="000000"/>
                <w:sz w:val="18"/>
              </w:rPr>
              <w:t>科目名称</w:t>
            </w:r>
          </w:p>
        </w:tc>
        <w:tc>
          <w:tcPr>
            <w:tcW w:w="1520" w:type="dxa"/>
            <w:vMerge/>
            <w:vAlign w:val="center"/>
          </w:tcPr>
          <w:p w:rsidR="00EA7E44" w:rsidRDefault="00EA7E44"/>
        </w:tc>
        <w:tc>
          <w:tcPr>
            <w:tcW w:w="1520" w:type="dxa"/>
            <w:vMerge/>
            <w:vAlign w:val="center"/>
          </w:tcPr>
          <w:p w:rsidR="00EA7E44" w:rsidRDefault="00EA7E44"/>
        </w:tc>
        <w:tc>
          <w:tcPr>
            <w:tcW w:w="1520" w:type="dxa"/>
            <w:vAlign w:val="center"/>
          </w:tcPr>
          <w:p w:rsidR="00EA7E44" w:rsidRDefault="00452428">
            <w:pPr>
              <w:snapToGrid w:val="0"/>
              <w:jc w:val="center"/>
            </w:pPr>
            <w:r>
              <w:rPr>
                <w:rFonts w:ascii="宋体" w:hAnsi="宋体" w:cs="宋体"/>
                <w:color w:val="000000"/>
                <w:sz w:val="18"/>
              </w:rPr>
              <w:t>合计</w:t>
            </w:r>
          </w:p>
        </w:tc>
        <w:tc>
          <w:tcPr>
            <w:tcW w:w="1520" w:type="dxa"/>
            <w:vAlign w:val="center"/>
          </w:tcPr>
          <w:p w:rsidR="00EA7E44" w:rsidRDefault="00452428">
            <w:pPr>
              <w:snapToGrid w:val="0"/>
              <w:jc w:val="center"/>
            </w:pPr>
            <w:r>
              <w:rPr>
                <w:rFonts w:ascii="宋体" w:hAnsi="宋体" w:cs="宋体"/>
                <w:color w:val="000000"/>
                <w:sz w:val="18"/>
              </w:rPr>
              <w:t xml:space="preserve">基本支出  </w:t>
            </w:r>
          </w:p>
        </w:tc>
        <w:tc>
          <w:tcPr>
            <w:tcW w:w="1520" w:type="dxa"/>
            <w:vAlign w:val="center"/>
          </w:tcPr>
          <w:p w:rsidR="00EA7E44" w:rsidRDefault="00452428">
            <w:pPr>
              <w:snapToGrid w:val="0"/>
              <w:jc w:val="center"/>
            </w:pPr>
            <w:r>
              <w:rPr>
                <w:rFonts w:ascii="宋体" w:hAnsi="宋体" w:cs="宋体"/>
                <w:color w:val="000000"/>
                <w:sz w:val="18"/>
              </w:rPr>
              <w:t>项目支出</w:t>
            </w:r>
          </w:p>
        </w:tc>
        <w:tc>
          <w:tcPr>
            <w:tcW w:w="1518" w:type="dxa"/>
            <w:vMerge/>
            <w:vAlign w:val="center"/>
          </w:tcPr>
          <w:p w:rsidR="00EA7E44" w:rsidRDefault="00EA7E44"/>
        </w:tc>
      </w:tr>
      <w:tr w:rsidR="00EA7E44">
        <w:trPr>
          <w:trHeight w:hRule="exact" w:val="570"/>
          <w:jc w:val="center"/>
        </w:trPr>
        <w:tc>
          <w:tcPr>
            <w:tcW w:w="4120" w:type="dxa"/>
            <w:gridSpan w:val="2"/>
            <w:vAlign w:val="center"/>
          </w:tcPr>
          <w:p w:rsidR="00EA7E44" w:rsidRDefault="00452428">
            <w:pPr>
              <w:snapToGrid w:val="0"/>
              <w:jc w:val="center"/>
            </w:pPr>
            <w:r>
              <w:rPr>
                <w:rFonts w:ascii="宋体" w:hAnsi="宋体" w:cs="宋体"/>
                <w:color w:val="000000"/>
                <w:sz w:val="18"/>
              </w:rPr>
              <w:t>合计</w:t>
            </w:r>
          </w:p>
        </w:tc>
        <w:tc>
          <w:tcPr>
            <w:tcW w:w="1520" w:type="dxa"/>
            <w:vAlign w:val="center"/>
          </w:tcPr>
          <w:p w:rsidR="00EA7E44" w:rsidRDefault="00EA7E44"/>
        </w:tc>
        <w:tc>
          <w:tcPr>
            <w:tcW w:w="1520" w:type="dxa"/>
            <w:vAlign w:val="center"/>
          </w:tcPr>
          <w:p w:rsidR="00EA7E44" w:rsidRDefault="00EA7E44"/>
        </w:tc>
        <w:tc>
          <w:tcPr>
            <w:tcW w:w="1520" w:type="dxa"/>
            <w:vAlign w:val="center"/>
          </w:tcPr>
          <w:p w:rsidR="00EA7E44" w:rsidRDefault="00EA7E44"/>
        </w:tc>
        <w:tc>
          <w:tcPr>
            <w:tcW w:w="1520" w:type="dxa"/>
            <w:vAlign w:val="center"/>
          </w:tcPr>
          <w:p w:rsidR="00EA7E44" w:rsidRDefault="00EA7E44"/>
        </w:tc>
        <w:tc>
          <w:tcPr>
            <w:tcW w:w="1520" w:type="dxa"/>
            <w:vAlign w:val="center"/>
          </w:tcPr>
          <w:p w:rsidR="00EA7E44" w:rsidRDefault="00EA7E44"/>
        </w:tc>
        <w:tc>
          <w:tcPr>
            <w:tcW w:w="1518" w:type="dxa"/>
            <w:vAlign w:val="center"/>
          </w:tcPr>
          <w:p w:rsidR="00EA7E44" w:rsidRDefault="00EA7E44"/>
        </w:tc>
      </w:tr>
      <w:tr w:rsidR="00EA7E44">
        <w:trPr>
          <w:trHeight w:hRule="exact" w:val="570"/>
          <w:jc w:val="center"/>
        </w:trPr>
        <w:tc>
          <w:tcPr>
            <w:tcW w:w="1040" w:type="dxa"/>
            <w:vAlign w:val="center"/>
          </w:tcPr>
          <w:p w:rsidR="00EA7E44" w:rsidRDefault="00EA7E44"/>
        </w:tc>
        <w:tc>
          <w:tcPr>
            <w:tcW w:w="3080" w:type="dxa"/>
            <w:vAlign w:val="center"/>
          </w:tcPr>
          <w:p w:rsidR="00EA7E44" w:rsidRDefault="00EA7E44"/>
        </w:tc>
        <w:tc>
          <w:tcPr>
            <w:tcW w:w="1520" w:type="dxa"/>
            <w:vAlign w:val="center"/>
          </w:tcPr>
          <w:p w:rsidR="00EA7E44" w:rsidRDefault="00EA7E44"/>
        </w:tc>
        <w:tc>
          <w:tcPr>
            <w:tcW w:w="1520" w:type="dxa"/>
            <w:vAlign w:val="center"/>
          </w:tcPr>
          <w:p w:rsidR="00EA7E44" w:rsidRDefault="00EA7E44"/>
        </w:tc>
        <w:tc>
          <w:tcPr>
            <w:tcW w:w="1520" w:type="dxa"/>
            <w:vAlign w:val="center"/>
          </w:tcPr>
          <w:p w:rsidR="00EA7E44" w:rsidRDefault="00EA7E44"/>
        </w:tc>
        <w:tc>
          <w:tcPr>
            <w:tcW w:w="1520" w:type="dxa"/>
            <w:vAlign w:val="center"/>
          </w:tcPr>
          <w:p w:rsidR="00EA7E44" w:rsidRDefault="00EA7E44"/>
        </w:tc>
        <w:tc>
          <w:tcPr>
            <w:tcW w:w="1520" w:type="dxa"/>
            <w:vAlign w:val="center"/>
          </w:tcPr>
          <w:p w:rsidR="00EA7E44" w:rsidRDefault="00EA7E44"/>
        </w:tc>
        <w:tc>
          <w:tcPr>
            <w:tcW w:w="1518" w:type="dxa"/>
            <w:vAlign w:val="center"/>
          </w:tcPr>
          <w:p w:rsidR="00EA7E44" w:rsidRDefault="00EA7E44"/>
        </w:tc>
      </w:tr>
      <w:tr w:rsidR="00EA7E44">
        <w:trPr>
          <w:trHeight w:hRule="exact" w:val="1063"/>
          <w:jc w:val="center"/>
        </w:trPr>
        <w:tc>
          <w:tcPr>
            <w:tcW w:w="13238" w:type="dxa"/>
            <w:gridSpan w:val="8"/>
            <w:tcBorders>
              <w:left w:val="single" w:sz="4" w:space="0" w:color="FFFFFF"/>
              <w:bottom w:val="single" w:sz="4" w:space="0" w:color="FFFFFF"/>
              <w:right w:val="single" w:sz="4" w:space="0" w:color="FFFFFF"/>
            </w:tcBorders>
            <w:vAlign w:val="center"/>
          </w:tcPr>
          <w:p w:rsidR="00EA7E44" w:rsidRDefault="00452428">
            <w:pPr>
              <w:snapToGrid w:val="0"/>
            </w:pPr>
            <w:r>
              <w:rPr>
                <w:rFonts w:ascii="宋体" w:hAnsi="宋体" w:cs="宋体"/>
                <w:color w:val="000000"/>
                <w:sz w:val="18"/>
              </w:rPr>
              <w:t>注：本表反映本年度国有资本经营预算财政拨款收入、支出及结转和结余情况。</w:t>
            </w:r>
          </w:p>
        </w:tc>
      </w:tr>
    </w:tbl>
    <w:p w:rsidR="00EA7E44" w:rsidRDefault="00452428">
      <w:pPr>
        <w:spacing w:line="240" w:lineRule="atLeast"/>
        <w:ind w:firstLineChars="200" w:firstLine="420"/>
        <w:rPr>
          <w:rFonts w:ascii="黑体" w:eastAsia="黑体" w:hAnsi="仿宋"/>
          <w:sz w:val="32"/>
          <w:szCs w:val="32"/>
        </w:rPr>
      </w:pPr>
      <w:r>
        <w:rPr>
          <w:rFonts w:ascii="黑体" w:eastAsia="黑体" w:hAnsi="仿宋" w:hint="eastAsia"/>
          <w:sz w:val="21"/>
          <w:szCs w:val="21"/>
        </w:rPr>
        <w:t>天津渤海轻工投资集团有限公司2024年国有资本经营预算财政拨款收入支出决算表为空表。</w:t>
      </w:r>
      <w:bookmarkStart w:id="35" w:name="_Toc2076180092"/>
      <w:bookmarkStart w:id="36" w:name="_Toc1743858547"/>
      <w:bookmarkStart w:id="37" w:name="_Toc1474728957"/>
    </w:p>
    <w:p w:rsidR="00EA7E44" w:rsidRDefault="00EA7E44">
      <w:pPr>
        <w:pStyle w:val="2"/>
        <w:spacing w:before="0" w:after="0" w:line="800" w:lineRule="exact"/>
        <w:rPr>
          <w:rFonts w:ascii="黑体" w:eastAsia="黑体" w:hAnsi="黑体"/>
          <w:b w:val="0"/>
          <w:sz w:val="30"/>
          <w:szCs w:val="30"/>
        </w:rPr>
        <w:sectPr w:rsidR="00EA7E44">
          <w:pgSz w:w="16838" w:h="11906" w:orient="landscape"/>
          <w:pgMar w:top="1440" w:right="1800" w:bottom="1440" w:left="1800" w:header="851" w:footer="992" w:gutter="0"/>
          <w:cols w:space="720"/>
          <w:docGrid w:type="lines" w:linePitch="312"/>
        </w:sectPr>
      </w:pPr>
    </w:p>
    <w:p w:rsidR="00EA7E44" w:rsidRDefault="00452428">
      <w:pPr>
        <w:pStyle w:val="2"/>
        <w:spacing w:before="0" w:after="0" w:line="800" w:lineRule="exact"/>
        <w:ind w:firstLineChars="200" w:firstLine="602"/>
        <w:rPr>
          <w:rFonts w:ascii="黑体" w:eastAsia="黑体" w:hAnsi="黑体"/>
          <w:bCs w:val="0"/>
          <w:sz w:val="30"/>
          <w:szCs w:val="30"/>
        </w:rPr>
      </w:pPr>
      <w:bookmarkStart w:id="38" w:name="_Toc616353408"/>
      <w:r>
        <w:rPr>
          <w:rFonts w:ascii="黑体" w:eastAsia="黑体" w:hAnsi="黑体" w:hint="eastAsia"/>
          <w:sz w:val="30"/>
          <w:szCs w:val="30"/>
        </w:rPr>
        <w:lastRenderedPageBreak/>
        <w:t>十、《财政拨款“三公”经费支出决算表》</w:t>
      </w:r>
      <w:bookmarkEnd w:id="35"/>
      <w:bookmarkEnd w:id="36"/>
      <w:bookmarkEnd w:id="37"/>
      <w:bookmarkEnd w:id="38"/>
    </w:p>
    <w:tbl>
      <w:tblPr>
        <w:tblW w:w="0" w:type="auto"/>
        <w:jc w:val="center"/>
        <w:tblBorders>
          <w:top w:val="none" w:sz="0" w:space="0" w:color="FFFFFF"/>
          <w:left w:val="none" w:sz="0" w:space="0" w:color="FFFFFF"/>
          <w:bottom w:val="none" w:sz="0" w:space="0" w:color="FFFFFF"/>
          <w:right w:val="none" w:sz="0" w:space="0" w:color="FFFFFF"/>
          <w:insideH w:val="none" w:sz="0" w:space="0" w:color="FFFFFF"/>
          <w:insideV w:val="none" w:sz="0" w:space="0" w:color="FFFFFF"/>
        </w:tblBorders>
        <w:tblLayout w:type="fixed"/>
        <w:tblCellMar>
          <w:left w:w="80" w:type="dxa"/>
          <w:right w:w="80" w:type="dxa"/>
        </w:tblCellMar>
        <w:tblLook w:val="04A0" w:firstRow="1" w:lastRow="0" w:firstColumn="1" w:lastColumn="0" w:noHBand="0" w:noVBand="1"/>
      </w:tblPr>
      <w:tblGrid>
        <w:gridCol w:w="5619"/>
        <w:gridCol w:w="2000"/>
        <w:gridCol w:w="5619"/>
      </w:tblGrid>
      <w:tr w:rsidR="00EA7E44">
        <w:trPr>
          <w:jc w:val="center"/>
        </w:trPr>
        <w:tc>
          <w:tcPr>
            <w:tcW w:w="13238" w:type="dxa"/>
            <w:gridSpan w:val="3"/>
          </w:tcPr>
          <w:p w:rsidR="00EA7E44" w:rsidRDefault="00EA7E44">
            <w:pPr>
              <w:jc w:val="right"/>
            </w:pPr>
          </w:p>
        </w:tc>
      </w:tr>
      <w:tr w:rsidR="00EA7E44">
        <w:trPr>
          <w:jc w:val="center"/>
        </w:trPr>
        <w:tc>
          <w:tcPr>
            <w:tcW w:w="5619" w:type="dxa"/>
          </w:tcPr>
          <w:p w:rsidR="00EA7E44" w:rsidRDefault="00452428">
            <w:r>
              <w:rPr>
                <w:rFonts w:ascii="宋体" w:hAnsi="宋体" w:cs="宋体"/>
                <w:sz w:val="20"/>
              </w:rPr>
              <w:t>部门：天津渤海轻工投资集团有限公司</w:t>
            </w:r>
          </w:p>
        </w:tc>
        <w:tc>
          <w:tcPr>
            <w:tcW w:w="2000" w:type="dxa"/>
          </w:tcPr>
          <w:p w:rsidR="00EA7E44" w:rsidRDefault="00EA7E44">
            <w:pPr>
              <w:jc w:val="center"/>
            </w:pPr>
          </w:p>
        </w:tc>
        <w:tc>
          <w:tcPr>
            <w:tcW w:w="5619" w:type="dxa"/>
          </w:tcPr>
          <w:p w:rsidR="00EA7E44" w:rsidRDefault="00452428">
            <w:pPr>
              <w:jc w:val="right"/>
            </w:pPr>
            <w:r>
              <w:rPr>
                <w:rFonts w:ascii="宋体" w:hAnsi="宋体" w:cs="宋体"/>
                <w:sz w:val="20"/>
              </w:rPr>
              <w:t>单位：元</w:t>
            </w:r>
          </w:p>
        </w:tc>
      </w:tr>
    </w:tbl>
    <w:p w:rsidR="00EA7E44" w:rsidRDefault="00452428">
      <w:pPr>
        <w:snapToGrid w:val="0"/>
        <w:spacing w:line="0" w:lineRule="auto"/>
      </w:pPr>
      <w:r>
        <w:rPr>
          <w:sz w:val="8"/>
        </w:rPr>
        <w:t xml:space="preserve"> </w:t>
      </w:r>
    </w:p>
    <w:tbl>
      <w:tblPr>
        <w:tblW w:w="0" w:type="auto"/>
        <w:jc w:val="cente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80" w:type="dxa"/>
          <w:right w:w="80" w:type="dxa"/>
        </w:tblCellMar>
        <w:tblLook w:val="04A0" w:firstRow="1" w:lastRow="0" w:firstColumn="1" w:lastColumn="0" w:noHBand="0" w:noVBand="1"/>
      </w:tblPr>
      <w:tblGrid>
        <w:gridCol w:w="2200"/>
        <w:gridCol w:w="2200"/>
        <w:gridCol w:w="2200"/>
        <w:gridCol w:w="2200"/>
        <w:gridCol w:w="2220"/>
        <w:gridCol w:w="2218"/>
      </w:tblGrid>
      <w:tr w:rsidR="00EA7E44">
        <w:trPr>
          <w:trHeight w:hRule="exact" w:val="1009"/>
          <w:jc w:val="center"/>
        </w:trPr>
        <w:tc>
          <w:tcPr>
            <w:tcW w:w="2200" w:type="dxa"/>
            <w:vMerge w:val="restart"/>
            <w:vAlign w:val="center"/>
          </w:tcPr>
          <w:p w:rsidR="00EA7E44" w:rsidRDefault="00452428">
            <w:pPr>
              <w:snapToGrid w:val="0"/>
              <w:jc w:val="center"/>
            </w:pPr>
            <w:r>
              <w:rPr>
                <w:rFonts w:ascii="宋体" w:hAnsi="宋体" w:cs="宋体"/>
                <w:color w:val="000000"/>
              </w:rPr>
              <w:t>合计</w:t>
            </w:r>
          </w:p>
        </w:tc>
        <w:tc>
          <w:tcPr>
            <w:tcW w:w="2200" w:type="dxa"/>
            <w:vMerge w:val="restart"/>
            <w:vAlign w:val="center"/>
          </w:tcPr>
          <w:p w:rsidR="00EA7E44" w:rsidRDefault="00452428">
            <w:pPr>
              <w:snapToGrid w:val="0"/>
              <w:jc w:val="center"/>
            </w:pPr>
            <w:r>
              <w:rPr>
                <w:rFonts w:ascii="宋体" w:hAnsi="宋体" w:cs="宋体"/>
                <w:color w:val="000000"/>
              </w:rPr>
              <w:t>因公出国（境）费</w:t>
            </w:r>
          </w:p>
        </w:tc>
        <w:tc>
          <w:tcPr>
            <w:tcW w:w="6620" w:type="dxa"/>
            <w:gridSpan w:val="3"/>
            <w:vAlign w:val="center"/>
          </w:tcPr>
          <w:p w:rsidR="00EA7E44" w:rsidRDefault="00452428">
            <w:pPr>
              <w:snapToGrid w:val="0"/>
              <w:jc w:val="center"/>
            </w:pPr>
            <w:r>
              <w:rPr>
                <w:rFonts w:ascii="宋体" w:hAnsi="宋体" w:cs="宋体"/>
                <w:color w:val="000000"/>
              </w:rPr>
              <w:t>公务用车购置及运行维护费</w:t>
            </w:r>
          </w:p>
        </w:tc>
        <w:tc>
          <w:tcPr>
            <w:tcW w:w="2218" w:type="dxa"/>
            <w:vMerge w:val="restart"/>
            <w:vAlign w:val="center"/>
          </w:tcPr>
          <w:p w:rsidR="00EA7E44" w:rsidRDefault="00452428">
            <w:pPr>
              <w:snapToGrid w:val="0"/>
              <w:jc w:val="center"/>
            </w:pPr>
            <w:r>
              <w:rPr>
                <w:rFonts w:ascii="宋体" w:hAnsi="宋体" w:cs="宋体"/>
                <w:color w:val="000000"/>
              </w:rPr>
              <w:t>公务接待费</w:t>
            </w:r>
          </w:p>
        </w:tc>
      </w:tr>
      <w:tr w:rsidR="00EA7E44">
        <w:trPr>
          <w:trHeight w:hRule="exact" w:val="1034"/>
          <w:jc w:val="center"/>
        </w:trPr>
        <w:tc>
          <w:tcPr>
            <w:tcW w:w="2200" w:type="dxa"/>
            <w:vMerge/>
            <w:vAlign w:val="center"/>
          </w:tcPr>
          <w:p w:rsidR="00EA7E44" w:rsidRDefault="00EA7E44"/>
        </w:tc>
        <w:tc>
          <w:tcPr>
            <w:tcW w:w="2200" w:type="dxa"/>
            <w:vMerge/>
            <w:vAlign w:val="center"/>
          </w:tcPr>
          <w:p w:rsidR="00EA7E44" w:rsidRDefault="00EA7E44"/>
        </w:tc>
        <w:tc>
          <w:tcPr>
            <w:tcW w:w="2200" w:type="dxa"/>
            <w:vAlign w:val="center"/>
          </w:tcPr>
          <w:p w:rsidR="00EA7E44" w:rsidRDefault="00452428">
            <w:pPr>
              <w:snapToGrid w:val="0"/>
              <w:jc w:val="center"/>
            </w:pPr>
            <w:r>
              <w:rPr>
                <w:rFonts w:ascii="宋体" w:hAnsi="宋体" w:cs="宋体"/>
                <w:color w:val="000000"/>
              </w:rPr>
              <w:t>小计</w:t>
            </w:r>
          </w:p>
        </w:tc>
        <w:tc>
          <w:tcPr>
            <w:tcW w:w="2200" w:type="dxa"/>
            <w:vAlign w:val="center"/>
          </w:tcPr>
          <w:p w:rsidR="00EA7E44" w:rsidRDefault="00452428">
            <w:pPr>
              <w:snapToGrid w:val="0"/>
              <w:jc w:val="center"/>
            </w:pPr>
            <w:r>
              <w:rPr>
                <w:rFonts w:ascii="宋体" w:hAnsi="宋体" w:cs="宋体"/>
                <w:color w:val="000000"/>
              </w:rPr>
              <w:t>公务用车购置费</w:t>
            </w:r>
          </w:p>
        </w:tc>
        <w:tc>
          <w:tcPr>
            <w:tcW w:w="2220" w:type="dxa"/>
            <w:vAlign w:val="center"/>
          </w:tcPr>
          <w:p w:rsidR="00EA7E44" w:rsidRDefault="00452428">
            <w:pPr>
              <w:snapToGrid w:val="0"/>
              <w:jc w:val="center"/>
            </w:pPr>
            <w:r>
              <w:rPr>
                <w:rFonts w:ascii="宋体" w:hAnsi="宋体" w:cs="宋体"/>
                <w:color w:val="000000"/>
              </w:rPr>
              <w:t>公务用车运行维护费</w:t>
            </w:r>
          </w:p>
        </w:tc>
        <w:tc>
          <w:tcPr>
            <w:tcW w:w="2218" w:type="dxa"/>
            <w:vMerge/>
            <w:vAlign w:val="center"/>
          </w:tcPr>
          <w:p w:rsidR="00EA7E44" w:rsidRDefault="00EA7E44"/>
        </w:tc>
      </w:tr>
      <w:tr w:rsidR="00EA7E44">
        <w:trPr>
          <w:trHeight w:hRule="exact" w:val="934"/>
          <w:jc w:val="center"/>
        </w:trPr>
        <w:tc>
          <w:tcPr>
            <w:tcW w:w="2200" w:type="dxa"/>
            <w:vAlign w:val="center"/>
          </w:tcPr>
          <w:p w:rsidR="00EA7E44" w:rsidRDefault="00EA7E44"/>
        </w:tc>
        <w:tc>
          <w:tcPr>
            <w:tcW w:w="2200" w:type="dxa"/>
            <w:vAlign w:val="center"/>
          </w:tcPr>
          <w:p w:rsidR="00EA7E44" w:rsidRDefault="00EA7E44"/>
        </w:tc>
        <w:tc>
          <w:tcPr>
            <w:tcW w:w="2200" w:type="dxa"/>
            <w:vAlign w:val="center"/>
          </w:tcPr>
          <w:p w:rsidR="00EA7E44" w:rsidRDefault="00EA7E44"/>
        </w:tc>
        <w:tc>
          <w:tcPr>
            <w:tcW w:w="2200" w:type="dxa"/>
            <w:vAlign w:val="center"/>
          </w:tcPr>
          <w:p w:rsidR="00EA7E44" w:rsidRDefault="00EA7E44"/>
        </w:tc>
        <w:tc>
          <w:tcPr>
            <w:tcW w:w="2220" w:type="dxa"/>
            <w:vAlign w:val="center"/>
          </w:tcPr>
          <w:p w:rsidR="00EA7E44" w:rsidRDefault="00EA7E44"/>
        </w:tc>
        <w:tc>
          <w:tcPr>
            <w:tcW w:w="2218" w:type="dxa"/>
            <w:vAlign w:val="center"/>
          </w:tcPr>
          <w:p w:rsidR="00EA7E44" w:rsidRDefault="00EA7E44"/>
        </w:tc>
      </w:tr>
      <w:tr w:rsidR="00EA7E44">
        <w:trPr>
          <w:trHeight w:hRule="exact" w:val="959"/>
          <w:jc w:val="center"/>
        </w:trPr>
        <w:tc>
          <w:tcPr>
            <w:tcW w:w="13238" w:type="dxa"/>
            <w:gridSpan w:val="6"/>
            <w:tcBorders>
              <w:left w:val="single" w:sz="4" w:space="0" w:color="FFFFFF"/>
              <w:bottom w:val="single" w:sz="4" w:space="0" w:color="FFFFFF"/>
              <w:right w:val="single" w:sz="4" w:space="0" w:color="FFFFFF"/>
            </w:tcBorders>
            <w:vAlign w:val="center"/>
          </w:tcPr>
          <w:p w:rsidR="00EA7E44" w:rsidRDefault="00452428">
            <w:pPr>
              <w:snapToGrid w:val="0"/>
            </w:pPr>
            <w:r>
              <w:rPr>
                <w:rFonts w:ascii="宋体" w:hAnsi="宋体" w:cs="宋体"/>
                <w:color w:val="000000"/>
              </w:rPr>
              <w:t>注：本表反映本年度“三公”经费支出决算情况。其中决算数是包括当年财政拨款和以前年度结转资金安排的实际支出。</w:t>
            </w:r>
          </w:p>
        </w:tc>
      </w:tr>
    </w:tbl>
    <w:p w:rsidR="00EA7E44" w:rsidRDefault="00452428">
      <w:pPr>
        <w:spacing w:line="240" w:lineRule="atLeast"/>
        <w:ind w:firstLineChars="200" w:firstLine="420"/>
        <w:rPr>
          <w:rFonts w:ascii="黑体" w:eastAsia="黑体" w:hAnsi="仿宋"/>
          <w:sz w:val="32"/>
          <w:szCs w:val="32"/>
        </w:rPr>
      </w:pPr>
      <w:r>
        <w:rPr>
          <w:rFonts w:ascii="黑体" w:eastAsia="黑体" w:hAnsi="仿宋" w:hint="eastAsia"/>
          <w:sz w:val="21"/>
          <w:szCs w:val="21"/>
        </w:rPr>
        <w:t>天津渤海轻工投资集团有限公司2024年财政拨款“三公”经费支出决算表为空表。</w:t>
      </w:r>
    </w:p>
    <w:p w:rsidR="00EA7E44" w:rsidRDefault="00EA7E44">
      <w:pPr>
        <w:pStyle w:val="2"/>
        <w:spacing w:before="0" w:after="0" w:line="800" w:lineRule="exact"/>
        <w:rPr>
          <w:rFonts w:ascii="黑体" w:eastAsia="黑体" w:hAnsi="黑体"/>
          <w:b w:val="0"/>
          <w:sz w:val="30"/>
          <w:szCs w:val="30"/>
        </w:rPr>
        <w:sectPr w:rsidR="00EA7E44">
          <w:pgSz w:w="16838" w:h="11906" w:orient="landscape"/>
          <w:pgMar w:top="1440" w:right="1800" w:bottom="1440" w:left="1800" w:header="851" w:footer="992" w:gutter="0"/>
          <w:cols w:space="720"/>
          <w:docGrid w:type="lines" w:linePitch="312"/>
        </w:sectPr>
      </w:pPr>
      <w:bookmarkStart w:id="39" w:name="_Toc1660810272"/>
    </w:p>
    <w:p w:rsidR="00EA7E44" w:rsidRDefault="00452428">
      <w:pPr>
        <w:pStyle w:val="2"/>
        <w:spacing w:before="0" w:after="0" w:line="800" w:lineRule="exact"/>
        <w:ind w:firstLineChars="200" w:firstLine="602"/>
        <w:rPr>
          <w:rFonts w:ascii="黑体" w:eastAsia="黑体" w:hAnsi="黑体"/>
          <w:sz w:val="30"/>
          <w:szCs w:val="30"/>
        </w:rPr>
      </w:pPr>
      <w:bookmarkStart w:id="40" w:name="_Toc1738098775"/>
      <w:bookmarkStart w:id="41" w:name="_Toc173785173"/>
      <w:bookmarkStart w:id="42" w:name="_Toc2044509788"/>
      <w:r>
        <w:rPr>
          <w:rFonts w:ascii="黑体" w:eastAsia="黑体" w:hAnsi="黑体" w:hint="eastAsia"/>
          <w:sz w:val="30"/>
          <w:szCs w:val="30"/>
        </w:rPr>
        <w:lastRenderedPageBreak/>
        <w:t>十一、《项目支出决算表》</w:t>
      </w:r>
      <w:bookmarkEnd w:id="40"/>
      <w:bookmarkEnd w:id="41"/>
      <w:bookmarkEnd w:id="42"/>
    </w:p>
    <w:tbl>
      <w:tblPr>
        <w:tblW w:w="0" w:type="auto"/>
        <w:jc w:val="center"/>
        <w:tblBorders>
          <w:top w:val="none" w:sz="0" w:space="0" w:color="FFFFFF"/>
          <w:left w:val="none" w:sz="0" w:space="0" w:color="FFFFFF"/>
          <w:bottom w:val="none" w:sz="0" w:space="0" w:color="FFFFFF"/>
          <w:right w:val="none" w:sz="0" w:space="0" w:color="FFFFFF"/>
          <w:insideH w:val="none" w:sz="0" w:space="0" w:color="FFFFFF"/>
          <w:insideV w:val="none" w:sz="0" w:space="0" w:color="FFFFFF"/>
        </w:tblBorders>
        <w:tblLayout w:type="fixed"/>
        <w:tblCellMar>
          <w:left w:w="80" w:type="dxa"/>
          <w:right w:w="80" w:type="dxa"/>
        </w:tblCellMar>
        <w:tblLook w:val="04A0" w:firstRow="1" w:lastRow="0" w:firstColumn="1" w:lastColumn="0" w:noHBand="0" w:noVBand="1"/>
      </w:tblPr>
      <w:tblGrid>
        <w:gridCol w:w="5619"/>
        <w:gridCol w:w="2000"/>
        <w:gridCol w:w="5619"/>
      </w:tblGrid>
      <w:tr w:rsidR="00EA7E44">
        <w:trPr>
          <w:jc w:val="center"/>
        </w:trPr>
        <w:tc>
          <w:tcPr>
            <w:tcW w:w="13238" w:type="dxa"/>
            <w:gridSpan w:val="3"/>
          </w:tcPr>
          <w:p w:rsidR="00EA7E44" w:rsidRDefault="00EA7E44">
            <w:pPr>
              <w:jc w:val="right"/>
            </w:pPr>
          </w:p>
        </w:tc>
      </w:tr>
      <w:tr w:rsidR="00EA7E44">
        <w:trPr>
          <w:jc w:val="center"/>
        </w:trPr>
        <w:tc>
          <w:tcPr>
            <w:tcW w:w="5619" w:type="dxa"/>
          </w:tcPr>
          <w:p w:rsidR="00EA7E44" w:rsidRDefault="00452428">
            <w:r>
              <w:rPr>
                <w:rFonts w:ascii="宋体" w:hAnsi="宋体" w:cs="宋体"/>
                <w:sz w:val="20"/>
              </w:rPr>
              <w:t>部门：天津渤海轻工投资集团有限公司</w:t>
            </w:r>
          </w:p>
        </w:tc>
        <w:tc>
          <w:tcPr>
            <w:tcW w:w="2000" w:type="dxa"/>
          </w:tcPr>
          <w:p w:rsidR="00EA7E44" w:rsidRDefault="00EA7E44">
            <w:pPr>
              <w:jc w:val="center"/>
            </w:pPr>
          </w:p>
        </w:tc>
        <w:tc>
          <w:tcPr>
            <w:tcW w:w="5619" w:type="dxa"/>
          </w:tcPr>
          <w:p w:rsidR="00EA7E44" w:rsidRDefault="00452428">
            <w:pPr>
              <w:jc w:val="right"/>
            </w:pPr>
            <w:r>
              <w:rPr>
                <w:rFonts w:ascii="宋体" w:hAnsi="宋体" w:cs="宋体"/>
                <w:sz w:val="20"/>
              </w:rPr>
              <w:t>单位：元</w:t>
            </w:r>
          </w:p>
        </w:tc>
      </w:tr>
    </w:tbl>
    <w:p w:rsidR="00EA7E44" w:rsidRDefault="00452428">
      <w:pPr>
        <w:snapToGrid w:val="0"/>
        <w:spacing w:line="0" w:lineRule="auto"/>
      </w:pPr>
      <w:r>
        <w:rPr>
          <w:sz w:val="8"/>
        </w:rPr>
        <w:t xml:space="preserve"> </w:t>
      </w:r>
    </w:p>
    <w:tbl>
      <w:tblPr>
        <w:tblW w:w="0" w:type="auto"/>
        <w:jc w:val="cente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80" w:type="dxa"/>
          <w:right w:w="80" w:type="dxa"/>
        </w:tblCellMar>
        <w:tblLook w:val="04A0" w:firstRow="1" w:lastRow="0" w:firstColumn="1" w:lastColumn="0" w:noHBand="0" w:noVBand="1"/>
      </w:tblPr>
      <w:tblGrid>
        <w:gridCol w:w="940"/>
        <w:gridCol w:w="3980"/>
        <w:gridCol w:w="1380"/>
        <w:gridCol w:w="1380"/>
        <w:gridCol w:w="1380"/>
        <w:gridCol w:w="1380"/>
        <w:gridCol w:w="1380"/>
        <w:gridCol w:w="1418"/>
      </w:tblGrid>
      <w:tr w:rsidR="00EA7E44">
        <w:trPr>
          <w:trHeight w:hRule="exact" w:val="346"/>
          <w:jc w:val="center"/>
        </w:trPr>
        <w:tc>
          <w:tcPr>
            <w:tcW w:w="940" w:type="dxa"/>
            <w:vMerge w:val="restart"/>
            <w:vAlign w:val="center"/>
          </w:tcPr>
          <w:p w:rsidR="00EA7E44" w:rsidRDefault="00452428">
            <w:pPr>
              <w:snapToGrid w:val="0"/>
              <w:jc w:val="center"/>
            </w:pPr>
            <w:r>
              <w:rPr>
                <w:rFonts w:ascii="宋体" w:hAnsi="宋体" w:cs="宋体"/>
                <w:color w:val="000000"/>
                <w:sz w:val="16"/>
              </w:rPr>
              <w:t>科目编码</w:t>
            </w:r>
          </w:p>
        </w:tc>
        <w:tc>
          <w:tcPr>
            <w:tcW w:w="3980" w:type="dxa"/>
            <w:vMerge w:val="restart"/>
            <w:vAlign w:val="center"/>
          </w:tcPr>
          <w:p w:rsidR="00EA7E44" w:rsidRDefault="00452428">
            <w:pPr>
              <w:snapToGrid w:val="0"/>
              <w:jc w:val="center"/>
            </w:pPr>
            <w:r>
              <w:rPr>
                <w:rFonts w:ascii="宋体" w:hAnsi="宋体" w:cs="宋体"/>
                <w:color w:val="000000"/>
                <w:sz w:val="16"/>
              </w:rPr>
              <w:t>科目名称</w:t>
            </w:r>
          </w:p>
        </w:tc>
        <w:tc>
          <w:tcPr>
            <w:tcW w:w="8318" w:type="dxa"/>
            <w:gridSpan w:val="6"/>
            <w:vAlign w:val="center"/>
          </w:tcPr>
          <w:p w:rsidR="00EA7E44" w:rsidRDefault="00452428">
            <w:pPr>
              <w:snapToGrid w:val="0"/>
              <w:jc w:val="center"/>
            </w:pPr>
            <w:r>
              <w:rPr>
                <w:rFonts w:ascii="宋体" w:hAnsi="宋体" w:cs="宋体"/>
                <w:color w:val="000000"/>
                <w:sz w:val="16"/>
              </w:rPr>
              <w:t>本年支出</w:t>
            </w:r>
          </w:p>
        </w:tc>
      </w:tr>
      <w:tr w:rsidR="00EA7E44">
        <w:trPr>
          <w:trHeight w:hRule="exact" w:val="727"/>
          <w:jc w:val="center"/>
        </w:trPr>
        <w:tc>
          <w:tcPr>
            <w:tcW w:w="940" w:type="dxa"/>
            <w:vMerge/>
            <w:vAlign w:val="center"/>
          </w:tcPr>
          <w:p w:rsidR="00EA7E44" w:rsidRDefault="00EA7E44"/>
        </w:tc>
        <w:tc>
          <w:tcPr>
            <w:tcW w:w="3980" w:type="dxa"/>
            <w:vMerge/>
            <w:vAlign w:val="center"/>
          </w:tcPr>
          <w:p w:rsidR="00EA7E44" w:rsidRDefault="00EA7E44"/>
        </w:tc>
        <w:tc>
          <w:tcPr>
            <w:tcW w:w="1380" w:type="dxa"/>
            <w:vAlign w:val="center"/>
          </w:tcPr>
          <w:p w:rsidR="00EA7E44" w:rsidRDefault="00452428">
            <w:pPr>
              <w:snapToGrid w:val="0"/>
              <w:jc w:val="center"/>
            </w:pPr>
            <w:r>
              <w:rPr>
                <w:rFonts w:ascii="宋体" w:hAnsi="宋体" w:cs="宋体"/>
                <w:color w:val="000000"/>
                <w:sz w:val="16"/>
              </w:rPr>
              <w:t>合  计</w:t>
            </w:r>
          </w:p>
        </w:tc>
        <w:tc>
          <w:tcPr>
            <w:tcW w:w="1380" w:type="dxa"/>
            <w:vAlign w:val="center"/>
          </w:tcPr>
          <w:p w:rsidR="00EA7E44" w:rsidRDefault="00452428">
            <w:pPr>
              <w:snapToGrid w:val="0"/>
              <w:jc w:val="center"/>
            </w:pPr>
            <w:r>
              <w:rPr>
                <w:rFonts w:ascii="宋体" w:hAnsi="宋体" w:cs="宋体"/>
                <w:color w:val="000000"/>
                <w:sz w:val="16"/>
              </w:rPr>
              <w:t>一般公共预算</w:t>
            </w:r>
          </w:p>
        </w:tc>
        <w:tc>
          <w:tcPr>
            <w:tcW w:w="1380" w:type="dxa"/>
            <w:vAlign w:val="center"/>
          </w:tcPr>
          <w:p w:rsidR="00EA7E44" w:rsidRDefault="00452428">
            <w:pPr>
              <w:snapToGrid w:val="0"/>
              <w:jc w:val="center"/>
            </w:pPr>
            <w:r>
              <w:rPr>
                <w:rFonts w:ascii="宋体" w:hAnsi="宋体" w:cs="宋体"/>
                <w:color w:val="000000"/>
                <w:sz w:val="16"/>
              </w:rPr>
              <w:t>政府性基金预算</w:t>
            </w:r>
          </w:p>
        </w:tc>
        <w:tc>
          <w:tcPr>
            <w:tcW w:w="1380" w:type="dxa"/>
            <w:vAlign w:val="center"/>
          </w:tcPr>
          <w:p w:rsidR="00EA7E44" w:rsidRDefault="00452428">
            <w:pPr>
              <w:snapToGrid w:val="0"/>
              <w:jc w:val="center"/>
            </w:pPr>
            <w:r>
              <w:rPr>
                <w:rFonts w:ascii="宋体" w:hAnsi="宋体" w:cs="宋体"/>
                <w:color w:val="000000"/>
                <w:sz w:val="16"/>
              </w:rPr>
              <w:t>国有资本经营预算</w:t>
            </w:r>
          </w:p>
        </w:tc>
        <w:tc>
          <w:tcPr>
            <w:tcW w:w="1380" w:type="dxa"/>
            <w:vAlign w:val="center"/>
          </w:tcPr>
          <w:p w:rsidR="00EA7E44" w:rsidRDefault="00452428">
            <w:pPr>
              <w:snapToGrid w:val="0"/>
              <w:jc w:val="center"/>
            </w:pPr>
            <w:r>
              <w:rPr>
                <w:rFonts w:ascii="宋体" w:hAnsi="宋体" w:cs="宋体"/>
                <w:color w:val="000000"/>
                <w:sz w:val="16"/>
              </w:rPr>
              <w:t>财政专户管理资金</w:t>
            </w:r>
          </w:p>
        </w:tc>
        <w:tc>
          <w:tcPr>
            <w:tcW w:w="1418" w:type="dxa"/>
            <w:vAlign w:val="center"/>
          </w:tcPr>
          <w:p w:rsidR="00EA7E44" w:rsidRDefault="00452428">
            <w:pPr>
              <w:snapToGrid w:val="0"/>
              <w:jc w:val="center"/>
            </w:pPr>
            <w:r>
              <w:rPr>
                <w:rFonts w:ascii="宋体" w:hAnsi="宋体" w:cs="宋体"/>
                <w:color w:val="000000"/>
                <w:sz w:val="16"/>
              </w:rPr>
              <w:t>单位资金</w:t>
            </w:r>
          </w:p>
        </w:tc>
      </w:tr>
      <w:tr w:rsidR="00EA7E44">
        <w:trPr>
          <w:trHeight w:hRule="exact" w:val="519"/>
          <w:jc w:val="center"/>
        </w:trPr>
        <w:tc>
          <w:tcPr>
            <w:tcW w:w="4920" w:type="dxa"/>
            <w:gridSpan w:val="2"/>
            <w:vAlign w:val="center"/>
          </w:tcPr>
          <w:p w:rsidR="00EA7E44" w:rsidRDefault="00452428">
            <w:pPr>
              <w:snapToGrid w:val="0"/>
              <w:jc w:val="center"/>
            </w:pPr>
            <w:r>
              <w:rPr>
                <w:rFonts w:ascii="宋体" w:hAnsi="宋体" w:cs="宋体"/>
                <w:color w:val="000000"/>
                <w:sz w:val="16"/>
              </w:rPr>
              <w:t>合计</w:t>
            </w:r>
          </w:p>
        </w:tc>
        <w:tc>
          <w:tcPr>
            <w:tcW w:w="1380" w:type="dxa"/>
            <w:vAlign w:val="center"/>
          </w:tcPr>
          <w:p w:rsidR="00EA7E44" w:rsidRDefault="00452428">
            <w:pPr>
              <w:snapToGrid w:val="0"/>
              <w:jc w:val="right"/>
            </w:pPr>
            <w:r>
              <w:rPr>
                <w:rFonts w:ascii="宋体" w:hAnsi="宋体" w:cs="宋体"/>
                <w:color w:val="000000"/>
                <w:sz w:val="16"/>
              </w:rPr>
              <w:t>99,680,065.43</w:t>
            </w:r>
          </w:p>
        </w:tc>
        <w:tc>
          <w:tcPr>
            <w:tcW w:w="1380" w:type="dxa"/>
            <w:vAlign w:val="center"/>
          </w:tcPr>
          <w:p w:rsidR="00EA7E44" w:rsidRDefault="00452428">
            <w:pPr>
              <w:snapToGrid w:val="0"/>
              <w:jc w:val="right"/>
            </w:pPr>
            <w:r>
              <w:rPr>
                <w:rFonts w:ascii="宋体" w:hAnsi="宋体" w:cs="宋体"/>
                <w:color w:val="000000"/>
                <w:sz w:val="16"/>
              </w:rPr>
              <w:t>91,145,569.00</w:t>
            </w:r>
          </w:p>
        </w:tc>
        <w:tc>
          <w:tcPr>
            <w:tcW w:w="1380" w:type="dxa"/>
            <w:vAlign w:val="center"/>
          </w:tcPr>
          <w:p w:rsidR="00EA7E44" w:rsidRDefault="00EA7E44"/>
        </w:tc>
        <w:tc>
          <w:tcPr>
            <w:tcW w:w="1380" w:type="dxa"/>
            <w:vAlign w:val="center"/>
          </w:tcPr>
          <w:p w:rsidR="00EA7E44" w:rsidRDefault="00EA7E44"/>
        </w:tc>
        <w:tc>
          <w:tcPr>
            <w:tcW w:w="1380" w:type="dxa"/>
            <w:vAlign w:val="center"/>
          </w:tcPr>
          <w:p w:rsidR="00EA7E44" w:rsidRDefault="00EA7E44"/>
        </w:tc>
        <w:tc>
          <w:tcPr>
            <w:tcW w:w="1418" w:type="dxa"/>
            <w:vAlign w:val="center"/>
          </w:tcPr>
          <w:p w:rsidR="00EA7E44" w:rsidRDefault="00452428">
            <w:pPr>
              <w:snapToGrid w:val="0"/>
              <w:jc w:val="right"/>
            </w:pPr>
            <w:r>
              <w:rPr>
                <w:rFonts w:ascii="宋体" w:hAnsi="宋体" w:cs="宋体"/>
                <w:color w:val="000000"/>
                <w:sz w:val="16"/>
              </w:rPr>
              <w:t>8,534,496.43</w:t>
            </w:r>
          </w:p>
        </w:tc>
      </w:tr>
      <w:tr w:rsidR="00EA7E44">
        <w:trPr>
          <w:trHeight w:hRule="exact" w:val="519"/>
          <w:jc w:val="center"/>
        </w:trPr>
        <w:tc>
          <w:tcPr>
            <w:tcW w:w="940" w:type="dxa"/>
            <w:vAlign w:val="center"/>
          </w:tcPr>
          <w:p w:rsidR="00EA7E44" w:rsidRDefault="00452428">
            <w:pPr>
              <w:snapToGrid w:val="0"/>
            </w:pPr>
            <w:r>
              <w:rPr>
                <w:rFonts w:ascii="宋体" w:hAnsi="宋体" w:cs="宋体"/>
                <w:color w:val="000000"/>
                <w:sz w:val="16"/>
              </w:rPr>
              <w:t>205</w:t>
            </w:r>
          </w:p>
        </w:tc>
        <w:tc>
          <w:tcPr>
            <w:tcW w:w="3980" w:type="dxa"/>
            <w:vAlign w:val="center"/>
          </w:tcPr>
          <w:p w:rsidR="00EA7E44" w:rsidRDefault="00452428">
            <w:pPr>
              <w:snapToGrid w:val="0"/>
            </w:pPr>
            <w:r>
              <w:rPr>
                <w:rFonts w:ascii="宋体" w:hAnsi="宋体" w:cs="宋体"/>
                <w:color w:val="000000"/>
                <w:sz w:val="16"/>
              </w:rPr>
              <w:t>教育支出</w:t>
            </w:r>
          </w:p>
        </w:tc>
        <w:tc>
          <w:tcPr>
            <w:tcW w:w="1380" w:type="dxa"/>
            <w:vAlign w:val="center"/>
          </w:tcPr>
          <w:p w:rsidR="00EA7E44" w:rsidRDefault="00452428">
            <w:pPr>
              <w:snapToGrid w:val="0"/>
              <w:jc w:val="right"/>
            </w:pPr>
            <w:r>
              <w:rPr>
                <w:rFonts w:ascii="宋体" w:hAnsi="宋体" w:cs="宋体"/>
                <w:color w:val="000000"/>
                <w:sz w:val="16"/>
              </w:rPr>
              <w:t>98,247,566.43</w:t>
            </w:r>
          </w:p>
        </w:tc>
        <w:tc>
          <w:tcPr>
            <w:tcW w:w="1380" w:type="dxa"/>
            <w:vAlign w:val="center"/>
          </w:tcPr>
          <w:p w:rsidR="00EA7E44" w:rsidRDefault="00452428">
            <w:pPr>
              <w:snapToGrid w:val="0"/>
              <w:jc w:val="right"/>
            </w:pPr>
            <w:r>
              <w:rPr>
                <w:rFonts w:ascii="宋体" w:hAnsi="宋体" w:cs="宋体"/>
                <w:color w:val="000000"/>
                <w:sz w:val="16"/>
              </w:rPr>
              <w:t>89,713,070.00</w:t>
            </w:r>
          </w:p>
        </w:tc>
        <w:tc>
          <w:tcPr>
            <w:tcW w:w="1380" w:type="dxa"/>
            <w:vAlign w:val="center"/>
          </w:tcPr>
          <w:p w:rsidR="00EA7E44" w:rsidRDefault="00EA7E44"/>
        </w:tc>
        <w:tc>
          <w:tcPr>
            <w:tcW w:w="1380" w:type="dxa"/>
            <w:vAlign w:val="center"/>
          </w:tcPr>
          <w:p w:rsidR="00EA7E44" w:rsidRDefault="00EA7E44"/>
        </w:tc>
        <w:tc>
          <w:tcPr>
            <w:tcW w:w="1380" w:type="dxa"/>
            <w:vAlign w:val="center"/>
          </w:tcPr>
          <w:p w:rsidR="00EA7E44" w:rsidRDefault="00EA7E44"/>
        </w:tc>
        <w:tc>
          <w:tcPr>
            <w:tcW w:w="1418" w:type="dxa"/>
            <w:vAlign w:val="center"/>
          </w:tcPr>
          <w:p w:rsidR="00EA7E44" w:rsidRDefault="00452428">
            <w:pPr>
              <w:snapToGrid w:val="0"/>
              <w:jc w:val="right"/>
            </w:pPr>
            <w:r>
              <w:rPr>
                <w:rFonts w:ascii="宋体" w:hAnsi="宋体" w:cs="宋体"/>
                <w:color w:val="000000"/>
                <w:sz w:val="16"/>
              </w:rPr>
              <w:t>8,534,496.43</w:t>
            </w:r>
          </w:p>
        </w:tc>
      </w:tr>
      <w:tr w:rsidR="00EA7E44">
        <w:trPr>
          <w:trHeight w:hRule="exact" w:val="519"/>
          <w:jc w:val="center"/>
        </w:trPr>
        <w:tc>
          <w:tcPr>
            <w:tcW w:w="940" w:type="dxa"/>
            <w:vAlign w:val="center"/>
          </w:tcPr>
          <w:p w:rsidR="00EA7E44" w:rsidRDefault="00452428">
            <w:pPr>
              <w:snapToGrid w:val="0"/>
            </w:pPr>
            <w:r>
              <w:rPr>
                <w:rFonts w:ascii="宋体" w:hAnsi="宋体" w:cs="宋体"/>
                <w:color w:val="000000"/>
                <w:sz w:val="16"/>
              </w:rPr>
              <w:t>20503</w:t>
            </w:r>
          </w:p>
        </w:tc>
        <w:tc>
          <w:tcPr>
            <w:tcW w:w="3980" w:type="dxa"/>
            <w:vAlign w:val="center"/>
          </w:tcPr>
          <w:p w:rsidR="00EA7E44" w:rsidRDefault="00452428">
            <w:pPr>
              <w:snapToGrid w:val="0"/>
            </w:pPr>
            <w:r>
              <w:rPr>
                <w:rFonts w:ascii="宋体" w:hAnsi="宋体" w:cs="宋体"/>
                <w:color w:val="000000"/>
                <w:sz w:val="16"/>
              </w:rPr>
              <w:t>职业教育</w:t>
            </w:r>
          </w:p>
        </w:tc>
        <w:tc>
          <w:tcPr>
            <w:tcW w:w="1380" w:type="dxa"/>
            <w:vAlign w:val="center"/>
          </w:tcPr>
          <w:p w:rsidR="00EA7E44" w:rsidRDefault="00452428">
            <w:pPr>
              <w:snapToGrid w:val="0"/>
              <w:jc w:val="right"/>
            </w:pPr>
            <w:r>
              <w:rPr>
                <w:rFonts w:ascii="宋体" w:hAnsi="宋体" w:cs="宋体"/>
                <w:color w:val="000000"/>
                <w:sz w:val="16"/>
              </w:rPr>
              <w:t>98,247,566.43</w:t>
            </w:r>
          </w:p>
        </w:tc>
        <w:tc>
          <w:tcPr>
            <w:tcW w:w="1380" w:type="dxa"/>
            <w:vAlign w:val="center"/>
          </w:tcPr>
          <w:p w:rsidR="00EA7E44" w:rsidRDefault="00452428">
            <w:pPr>
              <w:snapToGrid w:val="0"/>
              <w:jc w:val="right"/>
            </w:pPr>
            <w:r>
              <w:rPr>
                <w:rFonts w:ascii="宋体" w:hAnsi="宋体" w:cs="宋体"/>
                <w:color w:val="000000"/>
                <w:sz w:val="16"/>
              </w:rPr>
              <w:t>89,713,070.00</w:t>
            </w:r>
          </w:p>
        </w:tc>
        <w:tc>
          <w:tcPr>
            <w:tcW w:w="1380" w:type="dxa"/>
            <w:vAlign w:val="center"/>
          </w:tcPr>
          <w:p w:rsidR="00EA7E44" w:rsidRDefault="00EA7E44"/>
        </w:tc>
        <w:tc>
          <w:tcPr>
            <w:tcW w:w="1380" w:type="dxa"/>
            <w:vAlign w:val="center"/>
          </w:tcPr>
          <w:p w:rsidR="00EA7E44" w:rsidRDefault="00EA7E44"/>
        </w:tc>
        <w:tc>
          <w:tcPr>
            <w:tcW w:w="1380" w:type="dxa"/>
            <w:vAlign w:val="center"/>
          </w:tcPr>
          <w:p w:rsidR="00EA7E44" w:rsidRDefault="00EA7E44"/>
        </w:tc>
        <w:tc>
          <w:tcPr>
            <w:tcW w:w="1418" w:type="dxa"/>
            <w:vAlign w:val="center"/>
          </w:tcPr>
          <w:p w:rsidR="00EA7E44" w:rsidRDefault="00452428">
            <w:pPr>
              <w:snapToGrid w:val="0"/>
              <w:jc w:val="right"/>
            </w:pPr>
            <w:r>
              <w:rPr>
                <w:rFonts w:ascii="宋体" w:hAnsi="宋体" w:cs="宋体"/>
                <w:color w:val="000000"/>
                <w:sz w:val="16"/>
              </w:rPr>
              <w:t>8,534,496.43</w:t>
            </w:r>
          </w:p>
        </w:tc>
      </w:tr>
      <w:tr w:rsidR="00EA7E44">
        <w:trPr>
          <w:trHeight w:hRule="exact" w:val="519"/>
          <w:jc w:val="center"/>
        </w:trPr>
        <w:tc>
          <w:tcPr>
            <w:tcW w:w="940" w:type="dxa"/>
            <w:vAlign w:val="center"/>
          </w:tcPr>
          <w:p w:rsidR="00EA7E44" w:rsidRDefault="00452428">
            <w:pPr>
              <w:snapToGrid w:val="0"/>
            </w:pPr>
            <w:r>
              <w:rPr>
                <w:rFonts w:ascii="宋体" w:hAnsi="宋体" w:cs="宋体"/>
                <w:color w:val="000000"/>
                <w:sz w:val="16"/>
              </w:rPr>
              <w:t>2050302</w:t>
            </w:r>
          </w:p>
        </w:tc>
        <w:tc>
          <w:tcPr>
            <w:tcW w:w="3980" w:type="dxa"/>
            <w:vAlign w:val="center"/>
          </w:tcPr>
          <w:p w:rsidR="00EA7E44" w:rsidRDefault="00452428">
            <w:pPr>
              <w:snapToGrid w:val="0"/>
            </w:pPr>
            <w:r>
              <w:rPr>
                <w:rFonts w:ascii="宋体" w:hAnsi="宋体" w:cs="宋体"/>
                <w:color w:val="000000"/>
                <w:sz w:val="16"/>
              </w:rPr>
              <w:t>中等职业教育</w:t>
            </w:r>
          </w:p>
        </w:tc>
        <w:tc>
          <w:tcPr>
            <w:tcW w:w="1380" w:type="dxa"/>
            <w:vAlign w:val="center"/>
          </w:tcPr>
          <w:p w:rsidR="00EA7E44" w:rsidRDefault="00452428">
            <w:pPr>
              <w:snapToGrid w:val="0"/>
              <w:jc w:val="right"/>
            </w:pPr>
            <w:r>
              <w:rPr>
                <w:rFonts w:ascii="宋体" w:hAnsi="宋体" w:cs="宋体"/>
                <w:color w:val="000000"/>
                <w:sz w:val="16"/>
              </w:rPr>
              <w:t>14,055,450.00</w:t>
            </w:r>
          </w:p>
        </w:tc>
        <w:tc>
          <w:tcPr>
            <w:tcW w:w="1380" w:type="dxa"/>
            <w:vAlign w:val="center"/>
          </w:tcPr>
          <w:p w:rsidR="00EA7E44" w:rsidRDefault="00452428">
            <w:pPr>
              <w:snapToGrid w:val="0"/>
              <w:jc w:val="right"/>
            </w:pPr>
            <w:r>
              <w:rPr>
                <w:rFonts w:ascii="宋体" w:hAnsi="宋体" w:cs="宋体"/>
                <w:color w:val="000000"/>
                <w:sz w:val="16"/>
              </w:rPr>
              <w:t>14,055,450.00</w:t>
            </w:r>
          </w:p>
        </w:tc>
        <w:tc>
          <w:tcPr>
            <w:tcW w:w="1380" w:type="dxa"/>
            <w:vAlign w:val="center"/>
          </w:tcPr>
          <w:p w:rsidR="00EA7E44" w:rsidRDefault="00EA7E44"/>
        </w:tc>
        <w:tc>
          <w:tcPr>
            <w:tcW w:w="1380" w:type="dxa"/>
            <w:vAlign w:val="center"/>
          </w:tcPr>
          <w:p w:rsidR="00EA7E44" w:rsidRDefault="00EA7E44"/>
        </w:tc>
        <w:tc>
          <w:tcPr>
            <w:tcW w:w="1380" w:type="dxa"/>
            <w:vAlign w:val="center"/>
          </w:tcPr>
          <w:p w:rsidR="00EA7E44" w:rsidRDefault="00EA7E44"/>
        </w:tc>
        <w:tc>
          <w:tcPr>
            <w:tcW w:w="1418" w:type="dxa"/>
            <w:vAlign w:val="center"/>
          </w:tcPr>
          <w:p w:rsidR="00EA7E44" w:rsidRDefault="00EA7E44"/>
        </w:tc>
      </w:tr>
      <w:tr w:rsidR="00EA7E44">
        <w:trPr>
          <w:trHeight w:hRule="exact" w:val="519"/>
          <w:jc w:val="center"/>
        </w:trPr>
        <w:tc>
          <w:tcPr>
            <w:tcW w:w="940" w:type="dxa"/>
            <w:vAlign w:val="center"/>
          </w:tcPr>
          <w:p w:rsidR="00EA7E44" w:rsidRDefault="00452428">
            <w:pPr>
              <w:snapToGrid w:val="0"/>
            </w:pPr>
            <w:r>
              <w:rPr>
                <w:rFonts w:ascii="宋体" w:hAnsi="宋体" w:cs="宋体"/>
                <w:color w:val="000000"/>
                <w:sz w:val="16"/>
              </w:rPr>
              <w:t>2050305</w:t>
            </w:r>
          </w:p>
        </w:tc>
        <w:tc>
          <w:tcPr>
            <w:tcW w:w="3980" w:type="dxa"/>
            <w:vAlign w:val="center"/>
          </w:tcPr>
          <w:p w:rsidR="00EA7E44" w:rsidRDefault="00452428">
            <w:pPr>
              <w:snapToGrid w:val="0"/>
            </w:pPr>
            <w:r>
              <w:rPr>
                <w:rFonts w:ascii="宋体" w:hAnsi="宋体" w:cs="宋体"/>
                <w:color w:val="000000"/>
                <w:sz w:val="16"/>
              </w:rPr>
              <w:t>高等职业教育</w:t>
            </w:r>
          </w:p>
        </w:tc>
        <w:tc>
          <w:tcPr>
            <w:tcW w:w="1380" w:type="dxa"/>
            <w:vAlign w:val="center"/>
          </w:tcPr>
          <w:p w:rsidR="00EA7E44" w:rsidRDefault="00452428">
            <w:pPr>
              <w:snapToGrid w:val="0"/>
              <w:jc w:val="right"/>
            </w:pPr>
            <w:r>
              <w:rPr>
                <w:rFonts w:ascii="宋体" w:hAnsi="宋体" w:cs="宋体"/>
                <w:color w:val="000000"/>
                <w:sz w:val="16"/>
              </w:rPr>
              <w:t>84,192,116.43</w:t>
            </w:r>
          </w:p>
        </w:tc>
        <w:tc>
          <w:tcPr>
            <w:tcW w:w="1380" w:type="dxa"/>
            <w:vAlign w:val="center"/>
          </w:tcPr>
          <w:p w:rsidR="00EA7E44" w:rsidRDefault="00452428">
            <w:pPr>
              <w:snapToGrid w:val="0"/>
              <w:jc w:val="right"/>
            </w:pPr>
            <w:r>
              <w:rPr>
                <w:rFonts w:ascii="宋体" w:hAnsi="宋体" w:cs="宋体"/>
                <w:color w:val="000000"/>
                <w:sz w:val="16"/>
              </w:rPr>
              <w:t>75,657,620.00</w:t>
            </w:r>
          </w:p>
        </w:tc>
        <w:tc>
          <w:tcPr>
            <w:tcW w:w="1380" w:type="dxa"/>
            <w:vAlign w:val="center"/>
          </w:tcPr>
          <w:p w:rsidR="00EA7E44" w:rsidRDefault="00EA7E44"/>
        </w:tc>
        <w:tc>
          <w:tcPr>
            <w:tcW w:w="1380" w:type="dxa"/>
            <w:vAlign w:val="center"/>
          </w:tcPr>
          <w:p w:rsidR="00EA7E44" w:rsidRDefault="00EA7E44"/>
        </w:tc>
        <w:tc>
          <w:tcPr>
            <w:tcW w:w="1380" w:type="dxa"/>
            <w:vAlign w:val="center"/>
          </w:tcPr>
          <w:p w:rsidR="00EA7E44" w:rsidRDefault="00EA7E44"/>
        </w:tc>
        <w:tc>
          <w:tcPr>
            <w:tcW w:w="1418" w:type="dxa"/>
            <w:vAlign w:val="center"/>
          </w:tcPr>
          <w:p w:rsidR="00EA7E44" w:rsidRDefault="00452428">
            <w:pPr>
              <w:snapToGrid w:val="0"/>
              <w:jc w:val="right"/>
            </w:pPr>
            <w:r>
              <w:rPr>
                <w:rFonts w:ascii="宋体" w:hAnsi="宋体" w:cs="宋体"/>
                <w:color w:val="000000"/>
                <w:sz w:val="16"/>
              </w:rPr>
              <w:t>8,534,496.43</w:t>
            </w:r>
          </w:p>
        </w:tc>
      </w:tr>
      <w:tr w:rsidR="00EA7E44">
        <w:trPr>
          <w:trHeight w:hRule="exact" w:val="519"/>
          <w:jc w:val="center"/>
        </w:trPr>
        <w:tc>
          <w:tcPr>
            <w:tcW w:w="940" w:type="dxa"/>
            <w:vAlign w:val="center"/>
          </w:tcPr>
          <w:p w:rsidR="00EA7E44" w:rsidRDefault="00452428">
            <w:pPr>
              <w:snapToGrid w:val="0"/>
            </w:pPr>
            <w:r>
              <w:rPr>
                <w:rFonts w:ascii="宋体" w:hAnsi="宋体" w:cs="宋体"/>
                <w:color w:val="000000"/>
                <w:sz w:val="16"/>
              </w:rPr>
              <w:t>208</w:t>
            </w:r>
          </w:p>
        </w:tc>
        <w:tc>
          <w:tcPr>
            <w:tcW w:w="3980" w:type="dxa"/>
            <w:vAlign w:val="center"/>
          </w:tcPr>
          <w:p w:rsidR="00EA7E44" w:rsidRDefault="00452428">
            <w:pPr>
              <w:snapToGrid w:val="0"/>
            </w:pPr>
            <w:r>
              <w:rPr>
                <w:rFonts w:ascii="宋体" w:hAnsi="宋体" w:cs="宋体"/>
                <w:color w:val="000000"/>
                <w:sz w:val="16"/>
              </w:rPr>
              <w:t>社会保障和就业支出</w:t>
            </w:r>
          </w:p>
        </w:tc>
        <w:tc>
          <w:tcPr>
            <w:tcW w:w="1380" w:type="dxa"/>
            <w:vAlign w:val="center"/>
          </w:tcPr>
          <w:p w:rsidR="00EA7E44" w:rsidRDefault="00452428">
            <w:pPr>
              <w:snapToGrid w:val="0"/>
              <w:jc w:val="right"/>
            </w:pPr>
            <w:r>
              <w:rPr>
                <w:rFonts w:ascii="宋体" w:hAnsi="宋体" w:cs="宋体"/>
                <w:color w:val="000000"/>
                <w:sz w:val="16"/>
              </w:rPr>
              <w:t>1,432,499.00</w:t>
            </w:r>
          </w:p>
        </w:tc>
        <w:tc>
          <w:tcPr>
            <w:tcW w:w="1380" w:type="dxa"/>
            <w:vAlign w:val="center"/>
          </w:tcPr>
          <w:p w:rsidR="00EA7E44" w:rsidRDefault="00452428">
            <w:pPr>
              <w:snapToGrid w:val="0"/>
              <w:jc w:val="right"/>
            </w:pPr>
            <w:r>
              <w:rPr>
                <w:rFonts w:ascii="宋体" w:hAnsi="宋体" w:cs="宋体"/>
                <w:color w:val="000000"/>
                <w:sz w:val="16"/>
              </w:rPr>
              <w:t>1,432,499.00</w:t>
            </w:r>
          </w:p>
        </w:tc>
        <w:tc>
          <w:tcPr>
            <w:tcW w:w="1380" w:type="dxa"/>
            <w:vAlign w:val="center"/>
          </w:tcPr>
          <w:p w:rsidR="00EA7E44" w:rsidRDefault="00EA7E44"/>
        </w:tc>
        <w:tc>
          <w:tcPr>
            <w:tcW w:w="1380" w:type="dxa"/>
            <w:vAlign w:val="center"/>
          </w:tcPr>
          <w:p w:rsidR="00EA7E44" w:rsidRDefault="00EA7E44"/>
        </w:tc>
        <w:tc>
          <w:tcPr>
            <w:tcW w:w="1380" w:type="dxa"/>
            <w:vAlign w:val="center"/>
          </w:tcPr>
          <w:p w:rsidR="00EA7E44" w:rsidRDefault="00EA7E44"/>
        </w:tc>
        <w:tc>
          <w:tcPr>
            <w:tcW w:w="1418" w:type="dxa"/>
            <w:vAlign w:val="center"/>
          </w:tcPr>
          <w:p w:rsidR="00EA7E44" w:rsidRDefault="00EA7E44"/>
        </w:tc>
      </w:tr>
      <w:tr w:rsidR="00EA7E44">
        <w:trPr>
          <w:trHeight w:hRule="exact" w:val="519"/>
          <w:jc w:val="center"/>
        </w:trPr>
        <w:tc>
          <w:tcPr>
            <w:tcW w:w="940" w:type="dxa"/>
            <w:vAlign w:val="center"/>
          </w:tcPr>
          <w:p w:rsidR="00EA7E44" w:rsidRDefault="00452428">
            <w:pPr>
              <w:snapToGrid w:val="0"/>
            </w:pPr>
            <w:r>
              <w:rPr>
                <w:rFonts w:ascii="宋体" w:hAnsi="宋体" w:cs="宋体"/>
                <w:color w:val="000000"/>
                <w:sz w:val="16"/>
              </w:rPr>
              <w:t>20805</w:t>
            </w:r>
          </w:p>
        </w:tc>
        <w:tc>
          <w:tcPr>
            <w:tcW w:w="3980" w:type="dxa"/>
            <w:vAlign w:val="center"/>
          </w:tcPr>
          <w:p w:rsidR="00EA7E44" w:rsidRDefault="00452428">
            <w:pPr>
              <w:snapToGrid w:val="0"/>
            </w:pPr>
            <w:r>
              <w:rPr>
                <w:rFonts w:ascii="宋体" w:hAnsi="宋体" w:cs="宋体"/>
                <w:color w:val="000000"/>
                <w:sz w:val="16"/>
              </w:rPr>
              <w:t>行政事业单位养老支出</w:t>
            </w:r>
          </w:p>
        </w:tc>
        <w:tc>
          <w:tcPr>
            <w:tcW w:w="1380" w:type="dxa"/>
            <w:vAlign w:val="center"/>
          </w:tcPr>
          <w:p w:rsidR="00EA7E44" w:rsidRDefault="00452428">
            <w:pPr>
              <w:snapToGrid w:val="0"/>
              <w:jc w:val="right"/>
            </w:pPr>
            <w:r>
              <w:rPr>
                <w:rFonts w:ascii="宋体" w:hAnsi="宋体" w:cs="宋体"/>
                <w:color w:val="000000"/>
                <w:sz w:val="16"/>
              </w:rPr>
              <w:t>1,432,499.00</w:t>
            </w:r>
          </w:p>
        </w:tc>
        <w:tc>
          <w:tcPr>
            <w:tcW w:w="1380" w:type="dxa"/>
            <w:vAlign w:val="center"/>
          </w:tcPr>
          <w:p w:rsidR="00EA7E44" w:rsidRDefault="00452428">
            <w:pPr>
              <w:snapToGrid w:val="0"/>
              <w:jc w:val="right"/>
            </w:pPr>
            <w:r>
              <w:rPr>
                <w:rFonts w:ascii="宋体" w:hAnsi="宋体" w:cs="宋体"/>
                <w:color w:val="000000"/>
                <w:sz w:val="16"/>
              </w:rPr>
              <w:t>1,432,499.00</w:t>
            </w:r>
          </w:p>
        </w:tc>
        <w:tc>
          <w:tcPr>
            <w:tcW w:w="1380" w:type="dxa"/>
            <w:vAlign w:val="center"/>
          </w:tcPr>
          <w:p w:rsidR="00EA7E44" w:rsidRDefault="00EA7E44"/>
        </w:tc>
        <w:tc>
          <w:tcPr>
            <w:tcW w:w="1380" w:type="dxa"/>
            <w:vAlign w:val="center"/>
          </w:tcPr>
          <w:p w:rsidR="00EA7E44" w:rsidRDefault="00EA7E44"/>
        </w:tc>
        <w:tc>
          <w:tcPr>
            <w:tcW w:w="1380" w:type="dxa"/>
            <w:vAlign w:val="center"/>
          </w:tcPr>
          <w:p w:rsidR="00EA7E44" w:rsidRDefault="00EA7E44"/>
        </w:tc>
        <w:tc>
          <w:tcPr>
            <w:tcW w:w="1418" w:type="dxa"/>
            <w:vAlign w:val="center"/>
          </w:tcPr>
          <w:p w:rsidR="00EA7E44" w:rsidRDefault="00EA7E44"/>
        </w:tc>
      </w:tr>
      <w:tr w:rsidR="00EA7E44">
        <w:trPr>
          <w:trHeight w:hRule="exact" w:val="519"/>
          <w:jc w:val="center"/>
        </w:trPr>
        <w:tc>
          <w:tcPr>
            <w:tcW w:w="940" w:type="dxa"/>
            <w:vAlign w:val="center"/>
          </w:tcPr>
          <w:p w:rsidR="00EA7E44" w:rsidRDefault="00452428">
            <w:pPr>
              <w:snapToGrid w:val="0"/>
            </w:pPr>
            <w:r>
              <w:rPr>
                <w:rFonts w:ascii="宋体" w:hAnsi="宋体" w:cs="宋体"/>
                <w:color w:val="000000"/>
                <w:sz w:val="16"/>
              </w:rPr>
              <w:t>2080501</w:t>
            </w:r>
          </w:p>
        </w:tc>
        <w:tc>
          <w:tcPr>
            <w:tcW w:w="3980" w:type="dxa"/>
            <w:vAlign w:val="center"/>
          </w:tcPr>
          <w:p w:rsidR="00EA7E44" w:rsidRDefault="00452428">
            <w:pPr>
              <w:snapToGrid w:val="0"/>
            </w:pPr>
            <w:r>
              <w:rPr>
                <w:rFonts w:ascii="宋体" w:hAnsi="宋体" w:cs="宋体"/>
                <w:color w:val="000000"/>
                <w:sz w:val="16"/>
              </w:rPr>
              <w:t>行政单位离退休</w:t>
            </w:r>
          </w:p>
        </w:tc>
        <w:tc>
          <w:tcPr>
            <w:tcW w:w="1380" w:type="dxa"/>
            <w:vAlign w:val="center"/>
          </w:tcPr>
          <w:p w:rsidR="00EA7E44" w:rsidRDefault="00452428">
            <w:pPr>
              <w:snapToGrid w:val="0"/>
              <w:jc w:val="right"/>
            </w:pPr>
            <w:r>
              <w:rPr>
                <w:rFonts w:ascii="宋体" w:hAnsi="宋体" w:cs="宋体"/>
                <w:color w:val="000000"/>
                <w:sz w:val="16"/>
              </w:rPr>
              <w:t>1,432,499.00</w:t>
            </w:r>
          </w:p>
        </w:tc>
        <w:tc>
          <w:tcPr>
            <w:tcW w:w="1380" w:type="dxa"/>
            <w:vAlign w:val="center"/>
          </w:tcPr>
          <w:p w:rsidR="00EA7E44" w:rsidRDefault="00452428">
            <w:pPr>
              <w:snapToGrid w:val="0"/>
              <w:jc w:val="right"/>
            </w:pPr>
            <w:r>
              <w:rPr>
                <w:rFonts w:ascii="宋体" w:hAnsi="宋体" w:cs="宋体"/>
                <w:color w:val="000000"/>
                <w:sz w:val="16"/>
              </w:rPr>
              <w:t>1,432,499.00</w:t>
            </w:r>
          </w:p>
        </w:tc>
        <w:tc>
          <w:tcPr>
            <w:tcW w:w="1380" w:type="dxa"/>
            <w:vAlign w:val="center"/>
          </w:tcPr>
          <w:p w:rsidR="00EA7E44" w:rsidRDefault="00EA7E44"/>
        </w:tc>
        <w:tc>
          <w:tcPr>
            <w:tcW w:w="1380" w:type="dxa"/>
            <w:vAlign w:val="center"/>
          </w:tcPr>
          <w:p w:rsidR="00EA7E44" w:rsidRDefault="00EA7E44"/>
        </w:tc>
        <w:tc>
          <w:tcPr>
            <w:tcW w:w="1380" w:type="dxa"/>
            <w:vAlign w:val="center"/>
          </w:tcPr>
          <w:p w:rsidR="00EA7E44" w:rsidRDefault="00EA7E44"/>
        </w:tc>
        <w:tc>
          <w:tcPr>
            <w:tcW w:w="1418" w:type="dxa"/>
            <w:vAlign w:val="center"/>
          </w:tcPr>
          <w:p w:rsidR="00EA7E44" w:rsidRDefault="00EA7E44"/>
        </w:tc>
      </w:tr>
      <w:tr w:rsidR="00EA7E44">
        <w:trPr>
          <w:trHeight w:hRule="exact" w:val="692"/>
          <w:jc w:val="center"/>
        </w:trPr>
        <w:tc>
          <w:tcPr>
            <w:tcW w:w="13238" w:type="dxa"/>
            <w:gridSpan w:val="8"/>
            <w:tcBorders>
              <w:left w:val="single" w:sz="4" w:space="0" w:color="FFFFFF"/>
              <w:bottom w:val="single" w:sz="4" w:space="0" w:color="FFFFFF"/>
              <w:right w:val="single" w:sz="4" w:space="0" w:color="FFFFFF"/>
            </w:tcBorders>
            <w:vAlign w:val="center"/>
          </w:tcPr>
          <w:p w:rsidR="00EA7E44" w:rsidRDefault="00452428">
            <w:pPr>
              <w:snapToGrid w:val="0"/>
            </w:pPr>
            <w:r>
              <w:rPr>
                <w:rFonts w:ascii="宋体" w:hAnsi="宋体" w:cs="宋体"/>
                <w:color w:val="000000"/>
                <w:sz w:val="16"/>
              </w:rPr>
              <w:t>注：本表反映本年度项目支出决算情况，其中支出数包括当年预算资金和以前年度结转资金安排的合计实际支出。</w:t>
            </w:r>
          </w:p>
        </w:tc>
      </w:tr>
    </w:tbl>
    <w:p w:rsidR="00EA7E44" w:rsidRDefault="00EA7E44">
      <w:pPr>
        <w:sectPr w:rsidR="00EA7E44">
          <w:pgSz w:w="16838" w:h="11906" w:orient="landscape"/>
          <w:pgMar w:top="1440" w:right="1800" w:bottom="1440" w:left="1800" w:header="851" w:footer="992" w:gutter="0"/>
          <w:cols w:space="720"/>
          <w:docGrid w:type="lines" w:linePitch="312"/>
        </w:sectPr>
      </w:pPr>
    </w:p>
    <w:p w:rsidR="00EA7E44" w:rsidRDefault="00452428">
      <w:pPr>
        <w:pStyle w:val="1"/>
        <w:spacing w:before="0" w:after="0" w:line="600" w:lineRule="exact"/>
        <w:jc w:val="center"/>
        <w:rPr>
          <w:rFonts w:ascii="黑体" w:eastAsia="黑体"/>
          <w:sz w:val="30"/>
          <w:szCs w:val="30"/>
        </w:rPr>
      </w:pPr>
      <w:bookmarkStart w:id="43" w:name="_Toc245797798"/>
      <w:bookmarkStart w:id="44" w:name="_Toc6061284"/>
      <w:bookmarkStart w:id="45" w:name="_Toc190171269"/>
      <w:bookmarkStart w:id="46" w:name="_Toc229642691"/>
      <w:bookmarkEnd w:id="39"/>
      <w:r>
        <w:rPr>
          <w:rFonts w:ascii="方正小标宋简体" w:eastAsia="方正小标宋简体" w:hAnsi="方正小标宋简体" w:cs="方正小标宋简体" w:hint="eastAsia"/>
          <w:b w:val="0"/>
        </w:rPr>
        <w:lastRenderedPageBreak/>
        <w:t>第三部分 2024年度部门决算情况说明</w:t>
      </w:r>
      <w:bookmarkEnd w:id="43"/>
      <w:bookmarkEnd w:id="44"/>
      <w:bookmarkEnd w:id="45"/>
      <w:bookmarkEnd w:id="46"/>
    </w:p>
    <w:p w:rsidR="00EA7E44" w:rsidRDefault="00452428">
      <w:pPr>
        <w:pStyle w:val="2"/>
        <w:spacing w:before="0" w:after="0" w:line="600" w:lineRule="exact"/>
        <w:ind w:firstLineChars="200" w:firstLine="602"/>
        <w:rPr>
          <w:rFonts w:ascii="黑体" w:eastAsia="黑体" w:hAnsi="黑体"/>
          <w:bCs w:val="0"/>
          <w:sz w:val="30"/>
          <w:szCs w:val="30"/>
        </w:rPr>
      </w:pPr>
      <w:bookmarkStart w:id="47" w:name="_Toc1512537805"/>
      <w:bookmarkStart w:id="48" w:name="_Toc576593978"/>
      <w:bookmarkStart w:id="49" w:name="_Toc940268779"/>
      <w:bookmarkStart w:id="50" w:name="_Toc752851347"/>
      <w:r>
        <w:rPr>
          <w:rFonts w:ascii="黑体" w:eastAsia="黑体" w:hAnsi="黑体" w:hint="eastAsia"/>
          <w:bCs w:val="0"/>
          <w:sz w:val="30"/>
          <w:szCs w:val="30"/>
        </w:rPr>
        <w:t>一、收入支出决算总体情况说明</w:t>
      </w:r>
      <w:bookmarkEnd w:id="47"/>
      <w:bookmarkEnd w:id="48"/>
      <w:bookmarkEnd w:id="49"/>
      <w:bookmarkEnd w:id="50"/>
    </w:p>
    <w:p w:rsidR="00EA7E44" w:rsidRDefault="00452428">
      <w:pPr>
        <w:spacing w:line="600" w:lineRule="exact"/>
        <w:ind w:firstLine="600"/>
        <w:rPr>
          <w:rFonts w:eastAsia="仿宋_GB2312"/>
          <w:sz w:val="30"/>
          <w:szCs w:val="30"/>
        </w:rPr>
      </w:pPr>
      <w:r>
        <w:rPr>
          <w:rFonts w:eastAsia="仿宋_GB2312" w:hint="eastAsia"/>
          <w:sz w:val="30"/>
          <w:szCs w:val="30"/>
        </w:rPr>
        <w:t>天津渤海轻工投资集团有限公司</w:t>
      </w:r>
      <w:r>
        <w:rPr>
          <w:rFonts w:eastAsia="仿宋_GB2312" w:hint="eastAsia"/>
          <w:sz w:val="30"/>
          <w:szCs w:val="30"/>
        </w:rPr>
        <w:t>2024</w:t>
      </w:r>
      <w:r>
        <w:rPr>
          <w:rFonts w:eastAsia="仿宋_GB2312"/>
          <w:sz w:val="30"/>
          <w:szCs w:val="30"/>
        </w:rPr>
        <w:t>年度收入</w:t>
      </w:r>
      <w:r>
        <w:rPr>
          <w:rFonts w:eastAsia="仿宋_GB2312" w:hint="eastAsia"/>
          <w:sz w:val="30"/>
          <w:szCs w:val="30"/>
        </w:rPr>
        <w:t>、支出决算</w:t>
      </w:r>
      <w:r>
        <w:rPr>
          <w:rFonts w:eastAsia="仿宋_GB2312"/>
          <w:sz w:val="30"/>
          <w:szCs w:val="30"/>
        </w:rPr>
        <w:t>总计</w:t>
      </w:r>
      <w:r>
        <w:rPr>
          <w:rFonts w:eastAsia="仿宋_GB2312" w:hint="eastAsia"/>
          <w:sz w:val="30"/>
          <w:szCs w:val="30"/>
        </w:rPr>
        <w:t>681,691,245.50</w:t>
      </w:r>
      <w:r>
        <w:rPr>
          <w:rFonts w:eastAsia="仿宋_GB2312"/>
          <w:sz w:val="30"/>
          <w:szCs w:val="30"/>
        </w:rPr>
        <w:t>元</w:t>
      </w:r>
      <w:r>
        <w:rPr>
          <w:rFonts w:eastAsia="仿宋_GB2312" w:hint="eastAsia"/>
          <w:sz w:val="30"/>
          <w:szCs w:val="30"/>
        </w:rPr>
        <w:t>。</w:t>
      </w:r>
      <w:r>
        <w:rPr>
          <w:rFonts w:eastAsia="仿宋_GB2312"/>
          <w:sz w:val="30"/>
          <w:szCs w:val="30"/>
        </w:rPr>
        <w:t>与</w:t>
      </w:r>
      <w:r>
        <w:rPr>
          <w:rFonts w:eastAsia="仿宋_GB2312" w:hint="eastAsia"/>
          <w:sz w:val="30"/>
          <w:szCs w:val="30"/>
        </w:rPr>
        <w:t>2023</w:t>
      </w:r>
      <w:r>
        <w:rPr>
          <w:rFonts w:eastAsia="仿宋_GB2312"/>
          <w:sz w:val="30"/>
          <w:szCs w:val="30"/>
        </w:rPr>
        <w:t>年</w:t>
      </w:r>
      <w:r>
        <w:rPr>
          <w:rFonts w:eastAsia="仿宋_GB2312" w:hint="eastAsia"/>
          <w:sz w:val="30"/>
          <w:szCs w:val="30"/>
        </w:rPr>
        <w:t>度相比，收、支总计各减少</w:t>
      </w:r>
      <w:r>
        <w:rPr>
          <w:rFonts w:eastAsia="仿宋_GB2312" w:hint="eastAsia"/>
          <w:sz w:val="30"/>
          <w:szCs w:val="30"/>
        </w:rPr>
        <w:t>31,110,619.67</w:t>
      </w:r>
      <w:r>
        <w:rPr>
          <w:rFonts w:eastAsia="仿宋_GB2312" w:hint="eastAsia"/>
          <w:sz w:val="30"/>
          <w:szCs w:val="30"/>
        </w:rPr>
        <w:t>元，下降</w:t>
      </w:r>
      <w:r>
        <w:rPr>
          <w:rFonts w:eastAsia="仿宋_GB2312" w:hint="eastAsia"/>
          <w:sz w:val="30"/>
          <w:szCs w:val="30"/>
        </w:rPr>
        <w:t>4.365%</w:t>
      </w:r>
      <w:r>
        <w:rPr>
          <w:rFonts w:eastAsia="仿宋_GB2312" w:hint="eastAsia"/>
          <w:sz w:val="30"/>
          <w:szCs w:val="30"/>
        </w:rPr>
        <w:t>，主要原因是上年项目中含</w:t>
      </w:r>
      <w:r>
        <w:rPr>
          <w:rFonts w:eastAsia="仿宋_GB2312" w:hint="eastAsia"/>
          <w:sz w:val="30"/>
          <w:szCs w:val="30"/>
        </w:rPr>
        <w:t>22</w:t>
      </w:r>
      <w:r>
        <w:rPr>
          <w:rFonts w:eastAsia="仿宋_GB2312" w:hint="eastAsia"/>
          <w:sz w:val="30"/>
          <w:szCs w:val="30"/>
        </w:rPr>
        <w:t>年双高计划建设资金，本年较上年项目收支减少。</w:t>
      </w:r>
    </w:p>
    <w:p w:rsidR="00EA7E44" w:rsidRDefault="00452428">
      <w:pPr>
        <w:spacing w:line="600" w:lineRule="exact"/>
        <w:ind w:firstLineChars="200" w:firstLine="600"/>
        <w:rPr>
          <w:rFonts w:eastAsia="仿宋_GB2312"/>
          <w:sz w:val="30"/>
          <w:szCs w:val="30"/>
        </w:rPr>
      </w:pPr>
      <w:r>
        <w:rPr>
          <w:rFonts w:eastAsia="仿宋_GB2312" w:hint="eastAsia"/>
          <w:sz w:val="30"/>
          <w:szCs w:val="30"/>
        </w:rPr>
        <w:t>收入包括：一般公共预算财政拨款收入</w:t>
      </w:r>
      <w:r>
        <w:rPr>
          <w:rFonts w:eastAsia="仿宋_GB2312" w:hint="eastAsia"/>
          <w:sz w:val="30"/>
          <w:szCs w:val="30"/>
        </w:rPr>
        <w:t>481,943,496.10</w:t>
      </w:r>
      <w:r>
        <w:rPr>
          <w:rFonts w:eastAsia="仿宋_GB2312" w:hint="eastAsia"/>
          <w:sz w:val="30"/>
          <w:szCs w:val="30"/>
        </w:rPr>
        <w:t>元、财政专户管理资金收入</w:t>
      </w:r>
      <w:r>
        <w:rPr>
          <w:rFonts w:eastAsia="仿宋_GB2312" w:hint="eastAsia"/>
          <w:sz w:val="30"/>
          <w:szCs w:val="30"/>
        </w:rPr>
        <w:t>164,400,000.00</w:t>
      </w:r>
      <w:r>
        <w:rPr>
          <w:rFonts w:eastAsia="仿宋_GB2312" w:hint="eastAsia"/>
          <w:sz w:val="30"/>
          <w:szCs w:val="30"/>
        </w:rPr>
        <w:t>元、其他收入</w:t>
      </w:r>
      <w:r>
        <w:rPr>
          <w:rFonts w:eastAsia="仿宋_GB2312" w:hint="eastAsia"/>
          <w:sz w:val="30"/>
          <w:szCs w:val="30"/>
        </w:rPr>
        <w:t>22,494,070.82</w:t>
      </w:r>
      <w:r>
        <w:rPr>
          <w:rFonts w:eastAsia="仿宋_GB2312" w:hint="eastAsia"/>
          <w:sz w:val="30"/>
          <w:szCs w:val="30"/>
        </w:rPr>
        <w:t>元。</w:t>
      </w:r>
    </w:p>
    <w:p w:rsidR="00EA7E44" w:rsidRDefault="00452428">
      <w:pPr>
        <w:spacing w:line="600" w:lineRule="exact"/>
        <w:ind w:firstLineChars="200" w:firstLine="600"/>
        <w:rPr>
          <w:rFonts w:eastAsia="仿宋_GB2312"/>
          <w:sz w:val="30"/>
          <w:szCs w:val="30"/>
        </w:rPr>
      </w:pPr>
      <w:r>
        <w:rPr>
          <w:rFonts w:eastAsia="仿宋_GB2312" w:hint="eastAsia"/>
          <w:sz w:val="30"/>
          <w:szCs w:val="30"/>
        </w:rPr>
        <w:t>支出包括：教育支出</w:t>
      </w:r>
      <w:r>
        <w:rPr>
          <w:rFonts w:eastAsia="仿宋_GB2312" w:hint="eastAsia"/>
          <w:sz w:val="30"/>
          <w:szCs w:val="30"/>
        </w:rPr>
        <w:t>622,999,466.87</w:t>
      </w:r>
      <w:r>
        <w:rPr>
          <w:rFonts w:eastAsia="仿宋_GB2312" w:hint="eastAsia"/>
          <w:sz w:val="30"/>
          <w:szCs w:val="30"/>
        </w:rPr>
        <w:t>元、科学技术支出</w:t>
      </w:r>
      <w:r>
        <w:rPr>
          <w:rFonts w:eastAsia="仿宋_GB2312" w:hint="eastAsia"/>
          <w:sz w:val="30"/>
          <w:szCs w:val="30"/>
        </w:rPr>
        <w:t>262,370.80</w:t>
      </w:r>
      <w:r>
        <w:rPr>
          <w:rFonts w:eastAsia="仿宋_GB2312" w:hint="eastAsia"/>
          <w:sz w:val="30"/>
          <w:szCs w:val="30"/>
        </w:rPr>
        <w:t>元、社会保障和就业支出</w:t>
      </w:r>
      <w:r>
        <w:rPr>
          <w:rFonts w:eastAsia="仿宋_GB2312" w:hint="eastAsia"/>
          <w:sz w:val="30"/>
          <w:szCs w:val="30"/>
        </w:rPr>
        <w:t>24,320,977.68</w:t>
      </w:r>
      <w:r>
        <w:rPr>
          <w:rFonts w:eastAsia="仿宋_GB2312" w:hint="eastAsia"/>
          <w:sz w:val="30"/>
          <w:szCs w:val="30"/>
        </w:rPr>
        <w:t>元、卫生健康支出</w:t>
      </w:r>
      <w:r>
        <w:rPr>
          <w:rFonts w:eastAsia="仿宋_GB2312" w:hint="eastAsia"/>
          <w:sz w:val="30"/>
          <w:szCs w:val="30"/>
        </w:rPr>
        <w:t>21,452,700.00</w:t>
      </w:r>
      <w:r>
        <w:rPr>
          <w:rFonts w:eastAsia="仿宋_GB2312" w:hint="eastAsia"/>
          <w:sz w:val="30"/>
          <w:szCs w:val="30"/>
        </w:rPr>
        <w:t>元。</w:t>
      </w:r>
    </w:p>
    <w:p w:rsidR="00EA7E44" w:rsidRDefault="00452428">
      <w:pPr>
        <w:pStyle w:val="2"/>
        <w:spacing w:before="0" w:after="0" w:line="600" w:lineRule="exact"/>
        <w:ind w:firstLineChars="200" w:firstLine="602"/>
        <w:rPr>
          <w:rFonts w:ascii="黑体" w:eastAsia="黑体" w:hAnsi="黑体" w:cs="仿宋_GB2312"/>
          <w:bCs w:val="0"/>
          <w:sz w:val="30"/>
          <w:szCs w:val="30"/>
        </w:rPr>
      </w:pPr>
      <w:bookmarkStart w:id="51" w:name="_Toc1368772982"/>
      <w:bookmarkStart w:id="52" w:name="_Toc1458959096"/>
      <w:bookmarkStart w:id="53" w:name="_Toc198940905"/>
      <w:bookmarkStart w:id="54" w:name="_Toc1912694027"/>
      <w:r>
        <w:rPr>
          <w:rFonts w:ascii="黑体" w:eastAsia="黑体" w:hAnsi="黑体" w:cs="仿宋_GB2312" w:hint="eastAsia"/>
          <w:bCs w:val="0"/>
          <w:sz w:val="30"/>
          <w:szCs w:val="30"/>
        </w:rPr>
        <w:t>二、收入决算情况说明</w:t>
      </w:r>
      <w:bookmarkEnd w:id="51"/>
      <w:bookmarkEnd w:id="52"/>
      <w:bookmarkEnd w:id="53"/>
      <w:bookmarkEnd w:id="54"/>
    </w:p>
    <w:p w:rsidR="00EA7E44" w:rsidRDefault="00452428">
      <w:pPr>
        <w:spacing w:line="600" w:lineRule="exact"/>
        <w:ind w:firstLineChars="200" w:firstLine="600"/>
        <w:rPr>
          <w:rFonts w:eastAsia="仿宋_GB2312"/>
          <w:sz w:val="30"/>
          <w:szCs w:val="30"/>
        </w:rPr>
      </w:pPr>
      <w:r>
        <w:rPr>
          <w:rFonts w:eastAsia="仿宋_GB2312" w:hint="eastAsia"/>
          <w:sz w:val="30"/>
          <w:szCs w:val="30"/>
        </w:rPr>
        <w:t>天津渤海轻工投资集团有限公司</w:t>
      </w:r>
      <w:r>
        <w:rPr>
          <w:rFonts w:eastAsia="仿宋_GB2312" w:hint="eastAsia"/>
          <w:sz w:val="30"/>
          <w:szCs w:val="30"/>
        </w:rPr>
        <w:t>2024</w:t>
      </w:r>
      <w:r>
        <w:rPr>
          <w:rFonts w:eastAsia="仿宋_GB2312" w:hint="eastAsia"/>
          <w:sz w:val="30"/>
          <w:szCs w:val="30"/>
        </w:rPr>
        <w:t>年度本年收入合计</w:t>
      </w:r>
      <w:r>
        <w:rPr>
          <w:rFonts w:eastAsia="仿宋_GB2312" w:hint="eastAsia"/>
          <w:sz w:val="30"/>
          <w:szCs w:val="30"/>
        </w:rPr>
        <w:t>668,837,566.92</w:t>
      </w:r>
      <w:r>
        <w:rPr>
          <w:rFonts w:eastAsia="仿宋_GB2312" w:hint="eastAsia"/>
          <w:sz w:val="30"/>
          <w:szCs w:val="30"/>
        </w:rPr>
        <w:t>元，与</w:t>
      </w:r>
      <w:r>
        <w:rPr>
          <w:rFonts w:eastAsia="仿宋_GB2312" w:hint="eastAsia"/>
          <w:sz w:val="30"/>
          <w:szCs w:val="30"/>
        </w:rPr>
        <w:t>2023</w:t>
      </w:r>
      <w:r>
        <w:rPr>
          <w:rFonts w:eastAsia="仿宋_GB2312" w:hint="eastAsia"/>
          <w:sz w:val="30"/>
          <w:szCs w:val="30"/>
        </w:rPr>
        <w:t>年度相比减少</w:t>
      </w:r>
      <w:r>
        <w:rPr>
          <w:rFonts w:eastAsia="仿宋_GB2312" w:hint="eastAsia"/>
          <w:sz w:val="30"/>
          <w:szCs w:val="30"/>
        </w:rPr>
        <w:t>2,967,059.50</w:t>
      </w:r>
      <w:r>
        <w:rPr>
          <w:rFonts w:eastAsia="仿宋_GB2312" w:hint="eastAsia"/>
          <w:sz w:val="30"/>
          <w:szCs w:val="30"/>
        </w:rPr>
        <w:t>元，主要原因是上年项目中含</w:t>
      </w:r>
      <w:r>
        <w:rPr>
          <w:rFonts w:eastAsia="仿宋_GB2312" w:hint="eastAsia"/>
          <w:sz w:val="30"/>
          <w:szCs w:val="30"/>
        </w:rPr>
        <w:t>22</w:t>
      </w:r>
      <w:r>
        <w:rPr>
          <w:rFonts w:eastAsia="仿宋_GB2312" w:hint="eastAsia"/>
          <w:sz w:val="30"/>
          <w:szCs w:val="30"/>
        </w:rPr>
        <w:t>年双高计划建设资金，本年较上年项目收入减少。其中：一般公共预算财政拨款收入</w:t>
      </w:r>
      <w:r>
        <w:rPr>
          <w:rFonts w:eastAsia="仿宋_GB2312" w:hint="eastAsia"/>
          <w:sz w:val="30"/>
          <w:szCs w:val="30"/>
        </w:rPr>
        <w:t>481,943,496.10</w:t>
      </w:r>
      <w:r>
        <w:rPr>
          <w:rFonts w:eastAsia="仿宋_GB2312" w:hint="eastAsia"/>
          <w:sz w:val="30"/>
          <w:szCs w:val="30"/>
        </w:rPr>
        <w:t>元，占</w:t>
      </w:r>
      <w:r>
        <w:rPr>
          <w:rFonts w:eastAsia="仿宋_GB2312" w:hint="eastAsia"/>
          <w:sz w:val="30"/>
          <w:szCs w:val="30"/>
        </w:rPr>
        <w:t>72.057%</w:t>
      </w:r>
      <w:r>
        <w:rPr>
          <w:rFonts w:eastAsia="仿宋_GB2312" w:hint="eastAsia"/>
          <w:sz w:val="30"/>
          <w:szCs w:val="30"/>
        </w:rPr>
        <w:t>；财政专户管理资金收入</w:t>
      </w:r>
      <w:r>
        <w:rPr>
          <w:rFonts w:eastAsia="仿宋_GB2312" w:hint="eastAsia"/>
          <w:sz w:val="30"/>
          <w:szCs w:val="30"/>
        </w:rPr>
        <w:t>164,400,000.00</w:t>
      </w:r>
      <w:r>
        <w:rPr>
          <w:rFonts w:eastAsia="仿宋_GB2312" w:hint="eastAsia"/>
          <w:sz w:val="30"/>
          <w:szCs w:val="30"/>
        </w:rPr>
        <w:t>元，占</w:t>
      </w:r>
      <w:r>
        <w:rPr>
          <w:rFonts w:eastAsia="仿宋_GB2312" w:hint="eastAsia"/>
          <w:sz w:val="30"/>
          <w:szCs w:val="30"/>
        </w:rPr>
        <w:t>24.580%</w:t>
      </w:r>
      <w:r>
        <w:rPr>
          <w:rFonts w:eastAsia="仿宋_GB2312" w:hint="eastAsia"/>
          <w:sz w:val="30"/>
          <w:szCs w:val="30"/>
        </w:rPr>
        <w:t>；其他收入</w:t>
      </w:r>
      <w:r>
        <w:rPr>
          <w:rFonts w:eastAsia="仿宋_GB2312" w:hint="eastAsia"/>
          <w:sz w:val="30"/>
          <w:szCs w:val="30"/>
        </w:rPr>
        <w:t>22,494,070.82</w:t>
      </w:r>
      <w:r>
        <w:rPr>
          <w:rFonts w:eastAsia="仿宋_GB2312" w:hint="eastAsia"/>
          <w:sz w:val="30"/>
          <w:szCs w:val="30"/>
        </w:rPr>
        <w:t>元，占</w:t>
      </w:r>
      <w:r>
        <w:rPr>
          <w:rFonts w:eastAsia="仿宋_GB2312" w:hint="eastAsia"/>
          <w:sz w:val="30"/>
          <w:szCs w:val="30"/>
        </w:rPr>
        <w:t>3.363%</w:t>
      </w:r>
      <w:r>
        <w:rPr>
          <w:rFonts w:eastAsia="仿宋_GB2312" w:hint="eastAsia"/>
          <w:sz w:val="30"/>
          <w:szCs w:val="30"/>
        </w:rPr>
        <w:t>。</w:t>
      </w:r>
    </w:p>
    <w:p w:rsidR="00EA7E44" w:rsidRDefault="00452428">
      <w:pPr>
        <w:pStyle w:val="2"/>
        <w:spacing w:before="0" w:after="0" w:line="600" w:lineRule="exact"/>
        <w:ind w:firstLineChars="200" w:firstLine="602"/>
        <w:rPr>
          <w:rFonts w:ascii="黑体" w:eastAsia="黑体" w:hAnsi="黑体" w:cs="仿宋_GB2312"/>
          <w:bCs w:val="0"/>
          <w:sz w:val="30"/>
          <w:szCs w:val="30"/>
        </w:rPr>
      </w:pPr>
      <w:bookmarkStart w:id="55" w:name="_Toc2115235603"/>
      <w:bookmarkStart w:id="56" w:name="_Toc1122681810"/>
      <w:bookmarkStart w:id="57" w:name="_Toc965799846"/>
      <w:bookmarkStart w:id="58" w:name="_Toc757245026"/>
      <w:r>
        <w:rPr>
          <w:rFonts w:ascii="黑体" w:eastAsia="黑体" w:hAnsi="黑体" w:cs="仿宋_GB2312" w:hint="eastAsia"/>
          <w:bCs w:val="0"/>
          <w:sz w:val="30"/>
          <w:szCs w:val="30"/>
        </w:rPr>
        <w:t>三、支出决算情况说明</w:t>
      </w:r>
      <w:bookmarkEnd w:id="55"/>
      <w:bookmarkEnd w:id="56"/>
      <w:bookmarkEnd w:id="57"/>
      <w:bookmarkEnd w:id="58"/>
    </w:p>
    <w:p w:rsidR="00EA7E44" w:rsidRDefault="00452428">
      <w:pPr>
        <w:spacing w:line="600" w:lineRule="exact"/>
        <w:ind w:firstLineChars="200" w:firstLine="600"/>
        <w:rPr>
          <w:rFonts w:eastAsia="仿宋_GB2312"/>
          <w:sz w:val="30"/>
          <w:szCs w:val="30"/>
        </w:rPr>
      </w:pPr>
      <w:r>
        <w:rPr>
          <w:rFonts w:eastAsia="仿宋_GB2312" w:hint="eastAsia"/>
          <w:sz w:val="30"/>
          <w:szCs w:val="30"/>
        </w:rPr>
        <w:t>天津渤海轻工投资集团有限公司</w:t>
      </w:r>
      <w:r>
        <w:rPr>
          <w:rFonts w:eastAsia="仿宋_GB2312" w:hint="eastAsia"/>
          <w:sz w:val="30"/>
          <w:szCs w:val="30"/>
        </w:rPr>
        <w:t>2024</w:t>
      </w:r>
      <w:r>
        <w:rPr>
          <w:rFonts w:eastAsia="仿宋_GB2312"/>
          <w:sz w:val="30"/>
          <w:szCs w:val="30"/>
        </w:rPr>
        <w:t>年度</w:t>
      </w:r>
      <w:r>
        <w:rPr>
          <w:rFonts w:eastAsia="仿宋_GB2312" w:hint="eastAsia"/>
          <w:sz w:val="30"/>
          <w:szCs w:val="30"/>
        </w:rPr>
        <w:t>本年</w:t>
      </w:r>
      <w:r>
        <w:rPr>
          <w:rFonts w:eastAsia="仿宋_GB2312"/>
          <w:sz w:val="30"/>
          <w:szCs w:val="30"/>
        </w:rPr>
        <w:t>支出</w:t>
      </w:r>
      <w:r>
        <w:rPr>
          <w:rFonts w:eastAsia="仿宋_GB2312" w:hint="eastAsia"/>
          <w:sz w:val="30"/>
          <w:szCs w:val="30"/>
        </w:rPr>
        <w:t>合计</w:t>
      </w:r>
      <w:r>
        <w:rPr>
          <w:rFonts w:eastAsia="仿宋_GB2312" w:hint="eastAsia"/>
          <w:sz w:val="30"/>
          <w:szCs w:val="30"/>
        </w:rPr>
        <w:t>669,035,515.35</w:t>
      </w:r>
      <w:r>
        <w:rPr>
          <w:rFonts w:eastAsia="仿宋_GB2312"/>
          <w:sz w:val="30"/>
          <w:szCs w:val="30"/>
        </w:rPr>
        <w:t>元，</w:t>
      </w:r>
      <w:r>
        <w:rPr>
          <w:rFonts w:eastAsia="仿宋_GB2312" w:hint="eastAsia"/>
          <w:sz w:val="30"/>
          <w:szCs w:val="30"/>
        </w:rPr>
        <w:t>与</w:t>
      </w:r>
      <w:r>
        <w:rPr>
          <w:rFonts w:eastAsia="仿宋_GB2312" w:hint="eastAsia"/>
          <w:sz w:val="30"/>
          <w:szCs w:val="30"/>
        </w:rPr>
        <w:t>2023</w:t>
      </w:r>
      <w:r>
        <w:rPr>
          <w:rFonts w:eastAsia="仿宋_GB2312" w:hint="eastAsia"/>
          <w:sz w:val="30"/>
          <w:szCs w:val="30"/>
        </w:rPr>
        <w:t>年度相比减少</w:t>
      </w:r>
      <w:r>
        <w:rPr>
          <w:rFonts w:eastAsia="仿宋_GB2312" w:hint="eastAsia"/>
          <w:sz w:val="30"/>
          <w:szCs w:val="30"/>
        </w:rPr>
        <w:t>12,123,509.20</w:t>
      </w:r>
      <w:r>
        <w:rPr>
          <w:rFonts w:eastAsia="仿宋_GB2312" w:hint="eastAsia"/>
          <w:sz w:val="30"/>
          <w:szCs w:val="30"/>
        </w:rPr>
        <w:t>元，主要原因是上年项目中含</w:t>
      </w:r>
      <w:r>
        <w:rPr>
          <w:rFonts w:eastAsia="仿宋_GB2312" w:hint="eastAsia"/>
          <w:sz w:val="30"/>
          <w:szCs w:val="30"/>
        </w:rPr>
        <w:t>22</w:t>
      </w:r>
      <w:r>
        <w:rPr>
          <w:rFonts w:eastAsia="仿宋_GB2312" w:hint="eastAsia"/>
          <w:sz w:val="30"/>
          <w:szCs w:val="30"/>
        </w:rPr>
        <w:t>年双高计划建设资金，本年较上年项</w:t>
      </w:r>
      <w:r>
        <w:rPr>
          <w:rFonts w:eastAsia="仿宋_GB2312" w:hint="eastAsia"/>
          <w:sz w:val="30"/>
          <w:szCs w:val="30"/>
        </w:rPr>
        <w:lastRenderedPageBreak/>
        <w:t>目支出减少。其中：基本支出</w:t>
      </w:r>
      <w:r>
        <w:rPr>
          <w:rFonts w:eastAsia="仿宋_GB2312" w:hint="eastAsia"/>
          <w:sz w:val="30"/>
          <w:szCs w:val="30"/>
        </w:rPr>
        <w:t>569,355,449.92</w:t>
      </w:r>
      <w:r>
        <w:rPr>
          <w:rFonts w:eastAsia="仿宋_GB2312" w:hint="eastAsia"/>
          <w:sz w:val="30"/>
          <w:szCs w:val="30"/>
        </w:rPr>
        <w:t>元，占</w:t>
      </w:r>
      <w:r>
        <w:rPr>
          <w:rFonts w:eastAsia="仿宋_GB2312" w:hint="eastAsia"/>
          <w:sz w:val="30"/>
          <w:szCs w:val="30"/>
        </w:rPr>
        <w:t>85.101%</w:t>
      </w:r>
      <w:r>
        <w:rPr>
          <w:rFonts w:eastAsia="仿宋_GB2312" w:hint="eastAsia"/>
          <w:sz w:val="30"/>
          <w:szCs w:val="30"/>
        </w:rPr>
        <w:t>；项目支出</w:t>
      </w:r>
      <w:r>
        <w:rPr>
          <w:rFonts w:eastAsia="仿宋_GB2312" w:hint="eastAsia"/>
          <w:sz w:val="30"/>
          <w:szCs w:val="30"/>
        </w:rPr>
        <w:t>99,680,065.43</w:t>
      </w:r>
      <w:r>
        <w:rPr>
          <w:rFonts w:eastAsia="仿宋_GB2312" w:hint="eastAsia"/>
          <w:sz w:val="30"/>
          <w:szCs w:val="30"/>
        </w:rPr>
        <w:t>元，占</w:t>
      </w:r>
      <w:r>
        <w:rPr>
          <w:rFonts w:eastAsia="仿宋_GB2312" w:hint="eastAsia"/>
          <w:sz w:val="30"/>
          <w:szCs w:val="30"/>
        </w:rPr>
        <w:t>14.899%</w:t>
      </w:r>
      <w:r>
        <w:rPr>
          <w:rFonts w:eastAsia="仿宋_GB2312" w:hint="eastAsia"/>
          <w:sz w:val="30"/>
          <w:szCs w:val="30"/>
        </w:rPr>
        <w:t>。</w:t>
      </w:r>
    </w:p>
    <w:p w:rsidR="00EA7E44" w:rsidRDefault="00452428">
      <w:pPr>
        <w:pStyle w:val="2"/>
        <w:spacing w:before="0" w:after="0" w:line="600" w:lineRule="exact"/>
        <w:ind w:firstLineChars="200" w:firstLine="602"/>
        <w:rPr>
          <w:rFonts w:ascii="黑体" w:eastAsia="黑体" w:hAnsi="黑体"/>
          <w:bCs w:val="0"/>
          <w:sz w:val="30"/>
          <w:szCs w:val="30"/>
        </w:rPr>
      </w:pPr>
      <w:bookmarkStart w:id="59" w:name="_Toc1516607696"/>
      <w:bookmarkStart w:id="60" w:name="_Toc1121858128"/>
      <w:bookmarkStart w:id="61" w:name="_Toc1029059860"/>
      <w:bookmarkStart w:id="62" w:name="_Toc1320487183"/>
      <w:r>
        <w:rPr>
          <w:rFonts w:ascii="黑体" w:eastAsia="黑体" w:hAnsi="黑体" w:hint="eastAsia"/>
          <w:bCs w:val="0"/>
          <w:sz w:val="30"/>
          <w:szCs w:val="30"/>
        </w:rPr>
        <w:t>四、财政拨款收支决算总体情况说明</w:t>
      </w:r>
      <w:bookmarkEnd w:id="59"/>
      <w:bookmarkEnd w:id="60"/>
      <w:bookmarkEnd w:id="61"/>
      <w:bookmarkEnd w:id="62"/>
    </w:p>
    <w:p w:rsidR="00EA7E44" w:rsidRDefault="00452428">
      <w:pPr>
        <w:spacing w:line="600" w:lineRule="exact"/>
        <w:ind w:firstLine="600"/>
        <w:rPr>
          <w:rFonts w:eastAsia="仿宋_GB2312"/>
          <w:sz w:val="30"/>
          <w:szCs w:val="30"/>
        </w:rPr>
      </w:pPr>
      <w:r>
        <w:rPr>
          <w:rFonts w:eastAsia="仿宋_GB2312" w:hint="eastAsia"/>
          <w:sz w:val="30"/>
          <w:szCs w:val="30"/>
        </w:rPr>
        <w:t>天津渤海轻工投资集团有限公司</w:t>
      </w:r>
      <w:r>
        <w:rPr>
          <w:rFonts w:eastAsia="仿宋_GB2312" w:hint="eastAsia"/>
          <w:sz w:val="30"/>
          <w:szCs w:val="30"/>
        </w:rPr>
        <w:t>2024</w:t>
      </w:r>
      <w:r>
        <w:rPr>
          <w:rFonts w:eastAsia="仿宋_GB2312"/>
          <w:sz w:val="30"/>
          <w:szCs w:val="30"/>
        </w:rPr>
        <w:t>年度</w:t>
      </w:r>
      <w:r>
        <w:rPr>
          <w:rFonts w:eastAsia="仿宋_GB2312" w:hint="eastAsia"/>
          <w:sz w:val="30"/>
          <w:szCs w:val="30"/>
        </w:rPr>
        <w:t>财政拨款</w:t>
      </w:r>
      <w:r>
        <w:rPr>
          <w:rFonts w:eastAsia="仿宋_GB2312"/>
          <w:sz w:val="30"/>
          <w:szCs w:val="30"/>
        </w:rPr>
        <w:t>收入</w:t>
      </w:r>
      <w:r>
        <w:rPr>
          <w:rFonts w:eastAsia="仿宋_GB2312" w:hint="eastAsia"/>
          <w:sz w:val="30"/>
          <w:szCs w:val="30"/>
        </w:rPr>
        <w:t>、支出决算</w:t>
      </w:r>
      <w:r>
        <w:rPr>
          <w:rFonts w:eastAsia="仿宋_GB2312"/>
          <w:sz w:val="30"/>
          <w:szCs w:val="30"/>
        </w:rPr>
        <w:t>总计</w:t>
      </w:r>
      <w:r>
        <w:rPr>
          <w:rFonts w:eastAsia="仿宋_GB2312" w:hint="eastAsia"/>
          <w:sz w:val="30"/>
          <w:szCs w:val="30"/>
        </w:rPr>
        <w:t>481,943,496.10</w:t>
      </w:r>
      <w:r>
        <w:rPr>
          <w:rFonts w:eastAsia="仿宋_GB2312" w:hint="eastAsia"/>
          <w:sz w:val="30"/>
          <w:szCs w:val="30"/>
        </w:rPr>
        <w:t>元。与</w:t>
      </w:r>
      <w:r>
        <w:rPr>
          <w:rFonts w:eastAsia="仿宋_GB2312" w:hint="eastAsia"/>
          <w:sz w:val="30"/>
          <w:szCs w:val="30"/>
        </w:rPr>
        <w:t>2023</w:t>
      </w:r>
      <w:r>
        <w:rPr>
          <w:rFonts w:eastAsia="仿宋_GB2312" w:hint="eastAsia"/>
          <w:sz w:val="30"/>
          <w:szCs w:val="30"/>
        </w:rPr>
        <w:t>年度相比，财政拨款收、支总计各减少</w:t>
      </w:r>
      <w:r>
        <w:rPr>
          <w:rFonts w:eastAsia="仿宋_GB2312" w:hint="eastAsia"/>
          <w:sz w:val="30"/>
          <w:szCs w:val="30"/>
        </w:rPr>
        <w:t>26,267,444.71</w:t>
      </w:r>
      <w:r>
        <w:rPr>
          <w:rFonts w:eastAsia="仿宋_GB2312" w:hint="eastAsia"/>
          <w:sz w:val="30"/>
          <w:szCs w:val="30"/>
        </w:rPr>
        <w:t>元，下降</w:t>
      </w:r>
      <w:r>
        <w:rPr>
          <w:rFonts w:eastAsia="仿宋_GB2312" w:hint="eastAsia"/>
          <w:sz w:val="30"/>
          <w:szCs w:val="30"/>
        </w:rPr>
        <w:t>5.169%</w:t>
      </w:r>
      <w:r>
        <w:rPr>
          <w:rFonts w:eastAsia="仿宋_GB2312" w:hint="eastAsia"/>
          <w:sz w:val="30"/>
          <w:szCs w:val="30"/>
        </w:rPr>
        <w:t>，主要原因是上年项目中含</w:t>
      </w:r>
      <w:r>
        <w:rPr>
          <w:rFonts w:eastAsia="仿宋_GB2312" w:hint="eastAsia"/>
          <w:sz w:val="30"/>
          <w:szCs w:val="30"/>
        </w:rPr>
        <w:t>22</w:t>
      </w:r>
      <w:r>
        <w:rPr>
          <w:rFonts w:eastAsia="仿宋_GB2312" w:hint="eastAsia"/>
          <w:sz w:val="30"/>
          <w:szCs w:val="30"/>
        </w:rPr>
        <w:t>年双高计划建设资金，本年较上年项目收入支出减少。</w:t>
      </w:r>
    </w:p>
    <w:p w:rsidR="00EA7E44" w:rsidRDefault="00452428">
      <w:pPr>
        <w:spacing w:line="600" w:lineRule="exact"/>
        <w:ind w:firstLine="600"/>
        <w:rPr>
          <w:rFonts w:eastAsia="仿宋_GB2312"/>
          <w:sz w:val="30"/>
          <w:szCs w:val="30"/>
        </w:rPr>
      </w:pPr>
      <w:r>
        <w:rPr>
          <w:rFonts w:eastAsia="仿宋_GB2312" w:hint="eastAsia"/>
          <w:sz w:val="30"/>
          <w:szCs w:val="30"/>
        </w:rPr>
        <w:t>收入包括：一般公共预算财政拨款</w:t>
      </w:r>
      <w:r>
        <w:rPr>
          <w:rFonts w:eastAsia="仿宋_GB2312" w:hint="eastAsia"/>
          <w:sz w:val="30"/>
          <w:szCs w:val="30"/>
        </w:rPr>
        <w:t>481,943,496.10</w:t>
      </w:r>
      <w:r>
        <w:rPr>
          <w:rFonts w:eastAsia="仿宋_GB2312" w:hint="eastAsia"/>
          <w:sz w:val="30"/>
          <w:szCs w:val="30"/>
        </w:rPr>
        <w:t>元。</w:t>
      </w:r>
    </w:p>
    <w:p w:rsidR="00EA7E44" w:rsidRDefault="00452428">
      <w:pPr>
        <w:spacing w:line="600" w:lineRule="exact"/>
        <w:ind w:firstLineChars="200" w:firstLine="600"/>
        <w:rPr>
          <w:rFonts w:eastAsia="仿宋_GB2312"/>
          <w:sz w:val="30"/>
          <w:szCs w:val="30"/>
        </w:rPr>
      </w:pPr>
      <w:r>
        <w:rPr>
          <w:rFonts w:eastAsia="仿宋_GB2312" w:hint="eastAsia"/>
          <w:sz w:val="30"/>
          <w:szCs w:val="30"/>
        </w:rPr>
        <w:t>支出包括：教育支出</w:t>
      </w:r>
      <w:r>
        <w:rPr>
          <w:rFonts w:eastAsia="仿宋_GB2312" w:hint="eastAsia"/>
          <w:sz w:val="30"/>
          <w:szCs w:val="30"/>
        </w:rPr>
        <w:t>435,907,447.62</w:t>
      </w:r>
      <w:r>
        <w:rPr>
          <w:rFonts w:eastAsia="仿宋_GB2312" w:hint="eastAsia"/>
          <w:sz w:val="30"/>
          <w:szCs w:val="30"/>
        </w:rPr>
        <w:t>元、科学技术支出</w:t>
      </w:r>
      <w:r>
        <w:rPr>
          <w:rFonts w:eastAsia="仿宋_GB2312" w:hint="eastAsia"/>
          <w:sz w:val="30"/>
          <w:szCs w:val="30"/>
        </w:rPr>
        <w:t>262,370.80</w:t>
      </w:r>
      <w:r>
        <w:rPr>
          <w:rFonts w:eastAsia="仿宋_GB2312" w:hint="eastAsia"/>
          <w:sz w:val="30"/>
          <w:szCs w:val="30"/>
        </w:rPr>
        <w:t>元、社会保障和就业支出</w:t>
      </w:r>
      <w:r>
        <w:rPr>
          <w:rFonts w:eastAsia="仿宋_GB2312" w:hint="eastAsia"/>
          <w:sz w:val="30"/>
          <w:szCs w:val="30"/>
        </w:rPr>
        <w:t>24,320,977.68</w:t>
      </w:r>
      <w:r>
        <w:rPr>
          <w:rFonts w:eastAsia="仿宋_GB2312" w:hint="eastAsia"/>
          <w:sz w:val="30"/>
          <w:szCs w:val="30"/>
        </w:rPr>
        <w:t>元、卫生健康支出</w:t>
      </w:r>
      <w:r>
        <w:rPr>
          <w:rFonts w:eastAsia="仿宋_GB2312" w:hint="eastAsia"/>
          <w:sz w:val="30"/>
          <w:szCs w:val="30"/>
        </w:rPr>
        <w:t>21,452,700.00</w:t>
      </w:r>
      <w:r>
        <w:rPr>
          <w:rFonts w:eastAsia="仿宋_GB2312" w:hint="eastAsia"/>
          <w:sz w:val="30"/>
          <w:szCs w:val="30"/>
        </w:rPr>
        <w:t>元。</w:t>
      </w:r>
    </w:p>
    <w:p w:rsidR="00EA7E44" w:rsidRDefault="00452428">
      <w:pPr>
        <w:pStyle w:val="2"/>
        <w:spacing w:before="0" w:after="0" w:line="600" w:lineRule="exact"/>
        <w:ind w:firstLineChars="200" w:firstLine="602"/>
        <w:rPr>
          <w:rFonts w:ascii="黑体" w:eastAsia="黑体" w:hAnsi="黑体" w:cs="仿宋_GB2312"/>
          <w:sz w:val="30"/>
          <w:szCs w:val="30"/>
        </w:rPr>
      </w:pPr>
      <w:bookmarkStart w:id="63" w:name="_Toc1723257729"/>
      <w:bookmarkStart w:id="64" w:name="_Toc1332076583"/>
      <w:bookmarkStart w:id="65" w:name="_Toc163136636"/>
      <w:bookmarkStart w:id="66" w:name="_Toc1142140429"/>
      <w:r>
        <w:rPr>
          <w:rFonts w:ascii="黑体" w:eastAsia="黑体" w:hAnsi="黑体" w:cs="仿宋_GB2312" w:hint="eastAsia"/>
          <w:sz w:val="30"/>
          <w:szCs w:val="30"/>
        </w:rPr>
        <w:t>五、一般公共预算财政拨款支出决算情况说明</w:t>
      </w:r>
      <w:bookmarkEnd w:id="63"/>
      <w:bookmarkEnd w:id="64"/>
      <w:bookmarkEnd w:id="65"/>
      <w:bookmarkEnd w:id="66"/>
    </w:p>
    <w:p w:rsidR="00EA7E44" w:rsidRDefault="00452428">
      <w:pPr>
        <w:spacing w:line="600" w:lineRule="exact"/>
        <w:ind w:leftChars="200" w:left="480"/>
        <w:rPr>
          <w:rFonts w:ascii="楷体" w:eastAsia="楷体" w:hAnsi="楷体" w:cs="仿宋_GB2312"/>
          <w:b/>
          <w:sz w:val="30"/>
          <w:szCs w:val="30"/>
        </w:rPr>
      </w:pPr>
      <w:r>
        <w:rPr>
          <w:rFonts w:ascii="楷体" w:eastAsia="楷体" w:hAnsi="楷体" w:cs="仿宋_GB2312" w:hint="eastAsia"/>
          <w:b/>
          <w:sz w:val="30"/>
          <w:szCs w:val="30"/>
        </w:rPr>
        <w:t>（一）总体情况</w:t>
      </w:r>
    </w:p>
    <w:p w:rsidR="00EA7E44" w:rsidRDefault="00452428">
      <w:pPr>
        <w:spacing w:line="600" w:lineRule="exact"/>
        <w:ind w:firstLineChars="200" w:firstLine="600"/>
        <w:rPr>
          <w:rFonts w:eastAsia="仿宋_GB2312"/>
          <w:sz w:val="30"/>
          <w:szCs w:val="30"/>
        </w:rPr>
      </w:pPr>
      <w:r>
        <w:rPr>
          <w:rFonts w:eastAsia="仿宋_GB2312" w:hint="eastAsia"/>
          <w:sz w:val="30"/>
          <w:szCs w:val="30"/>
        </w:rPr>
        <w:t>天津渤海轻工投资集团有限公司</w:t>
      </w:r>
      <w:r>
        <w:rPr>
          <w:rFonts w:eastAsia="仿宋_GB2312" w:hint="eastAsia"/>
          <w:sz w:val="30"/>
          <w:szCs w:val="30"/>
        </w:rPr>
        <w:t>2024</w:t>
      </w:r>
      <w:r>
        <w:rPr>
          <w:rFonts w:eastAsia="仿宋_GB2312" w:hint="eastAsia"/>
          <w:sz w:val="30"/>
          <w:szCs w:val="30"/>
        </w:rPr>
        <w:t>年度部门决算一般公共预算财政拨款支出合计</w:t>
      </w:r>
      <w:r>
        <w:rPr>
          <w:rFonts w:eastAsia="仿宋_GB2312" w:hint="eastAsia"/>
          <w:sz w:val="30"/>
          <w:szCs w:val="30"/>
        </w:rPr>
        <w:t>481,943,496.10</w:t>
      </w:r>
      <w:r>
        <w:rPr>
          <w:rFonts w:eastAsia="仿宋_GB2312" w:hint="eastAsia"/>
          <w:sz w:val="30"/>
          <w:szCs w:val="30"/>
        </w:rPr>
        <w:t>元，占本年支出合计的</w:t>
      </w:r>
      <w:r>
        <w:rPr>
          <w:rFonts w:eastAsia="仿宋_GB2312" w:hint="eastAsia"/>
          <w:sz w:val="30"/>
          <w:szCs w:val="30"/>
        </w:rPr>
        <w:t>72.036%</w:t>
      </w:r>
      <w:r>
        <w:rPr>
          <w:rFonts w:eastAsia="仿宋_GB2312" w:hint="eastAsia"/>
          <w:sz w:val="30"/>
          <w:szCs w:val="30"/>
        </w:rPr>
        <w:t>。与</w:t>
      </w:r>
      <w:r>
        <w:rPr>
          <w:rFonts w:eastAsia="仿宋_GB2312" w:hint="eastAsia"/>
          <w:sz w:val="30"/>
          <w:szCs w:val="30"/>
        </w:rPr>
        <w:t>2023</w:t>
      </w:r>
      <w:r>
        <w:rPr>
          <w:rFonts w:eastAsia="仿宋_GB2312" w:hint="eastAsia"/>
          <w:sz w:val="30"/>
          <w:szCs w:val="30"/>
        </w:rPr>
        <w:t>年度相比，一般公共预算财政拨款支出减少</w:t>
      </w:r>
      <w:r>
        <w:rPr>
          <w:rFonts w:eastAsia="仿宋_GB2312" w:hint="eastAsia"/>
          <w:sz w:val="30"/>
          <w:szCs w:val="30"/>
        </w:rPr>
        <w:t>26,267,444.71</w:t>
      </w:r>
      <w:r>
        <w:rPr>
          <w:rFonts w:eastAsia="仿宋_GB2312" w:hint="eastAsia"/>
          <w:sz w:val="30"/>
          <w:szCs w:val="30"/>
        </w:rPr>
        <w:t>元，下降</w:t>
      </w:r>
      <w:r>
        <w:rPr>
          <w:rFonts w:eastAsia="仿宋_GB2312" w:hint="eastAsia"/>
          <w:sz w:val="30"/>
          <w:szCs w:val="30"/>
        </w:rPr>
        <w:t>5.169%</w:t>
      </w:r>
      <w:r>
        <w:rPr>
          <w:rFonts w:eastAsia="仿宋_GB2312" w:hint="eastAsia"/>
          <w:sz w:val="30"/>
          <w:szCs w:val="30"/>
        </w:rPr>
        <w:t>，主要原因是上年项目中含</w:t>
      </w:r>
      <w:r>
        <w:rPr>
          <w:rFonts w:eastAsia="仿宋_GB2312" w:hint="eastAsia"/>
          <w:sz w:val="30"/>
          <w:szCs w:val="30"/>
        </w:rPr>
        <w:t>22</w:t>
      </w:r>
      <w:r>
        <w:rPr>
          <w:rFonts w:eastAsia="仿宋_GB2312" w:hint="eastAsia"/>
          <w:sz w:val="30"/>
          <w:szCs w:val="30"/>
        </w:rPr>
        <w:t>年双高计划建设资金，本年较上年项目支出减少。</w:t>
      </w:r>
    </w:p>
    <w:p w:rsidR="00EA7E44" w:rsidRDefault="00452428">
      <w:pPr>
        <w:spacing w:line="600" w:lineRule="exact"/>
        <w:ind w:firstLineChars="200" w:firstLine="602"/>
        <w:rPr>
          <w:rFonts w:ascii="楷体" w:eastAsia="楷体" w:hAnsi="楷体" w:cs="仿宋_GB2312"/>
          <w:b/>
          <w:sz w:val="30"/>
          <w:szCs w:val="30"/>
        </w:rPr>
      </w:pPr>
      <w:r>
        <w:rPr>
          <w:rFonts w:ascii="楷体" w:eastAsia="楷体" w:hAnsi="楷体" w:cs="仿宋_GB2312" w:hint="eastAsia"/>
          <w:b/>
          <w:sz w:val="30"/>
          <w:szCs w:val="30"/>
        </w:rPr>
        <w:t>（二）支出结构情况</w:t>
      </w:r>
    </w:p>
    <w:p w:rsidR="00EA7E44" w:rsidRDefault="00452428">
      <w:pPr>
        <w:spacing w:line="600" w:lineRule="exact"/>
        <w:ind w:firstLineChars="200" w:firstLine="600"/>
        <w:rPr>
          <w:rFonts w:eastAsia="仿宋_GB2312"/>
          <w:sz w:val="30"/>
          <w:szCs w:val="30"/>
        </w:rPr>
      </w:pPr>
      <w:r>
        <w:rPr>
          <w:rFonts w:eastAsia="仿宋_GB2312" w:hint="eastAsia"/>
          <w:sz w:val="30"/>
          <w:szCs w:val="30"/>
        </w:rPr>
        <w:t>2024</w:t>
      </w:r>
      <w:r>
        <w:rPr>
          <w:rFonts w:eastAsia="仿宋_GB2312" w:hint="eastAsia"/>
          <w:sz w:val="30"/>
          <w:szCs w:val="30"/>
        </w:rPr>
        <w:t>年度一般公共预算财政拨款支出</w:t>
      </w:r>
      <w:r>
        <w:rPr>
          <w:rFonts w:eastAsia="仿宋_GB2312" w:hint="eastAsia"/>
          <w:sz w:val="30"/>
          <w:szCs w:val="30"/>
        </w:rPr>
        <w:t>481,943,496.10</w:t>
      </w:r>
      <w:r>
        <w:rPr>
          <w:rFonts w:eastAsia="仿宋_GB2312" w:hint="eastAsia"/>
          <w:sz w:val="30"/>
          <w:szCs w:val="30"/>
        </w:rPr>
        <w:t>元，主要用于以下方面：教育支出（类）支出</w:t>
      </w:r>
      <w:r>
        <w:rPr>
          <w:rFonts w:eastAsia="仿宋_GB2312" w:hint="eastAsia"/>
          <w:sz w:val="30"/>
          <w:szCs w:val="30"/>
        </w:rPr>
        <w:t>435,907,447.62</w:t>
      </w:r>
      <w:r>
        <w:rPr>
          <w:rFonts w:eastAsia="仿宋_GB2312" w:hint="eastAsia"/>
          <w:sz w:val="30"/>
          <w:szCs w:val="30"/>
        </w:rPr>
        <w:t>元，占</w:t>
      </w:r>
      <w:r>
        <w:rPr>
          <w:rFonts w:eastAsia="仿宋_GB2312" w:hint="eastAsia"/>
          <w:sz w:val="30"/>
          <w:szCs w:val="30"/>
        </w:rPr>
        <w:t>90.448%,</w:t>
      </w:r>
      <w:r>
        <w:rPr>
          <w:rFonts w:eastAsia="仿宋_GB2312" w:hint="eastAsia"/>
          <w:sz w:val="30"/>
          <w:szCs w:val="30"/>
        </w:rPr>
        <w:t>科学技术支出（类）支出</w:t>
      </w:r>
      <w:r>
        <w:rPr>
          <w:rFonts w:eastAsia="仿宋_GB2312" w:hint="eastAsia"/>
          <w:sz w:val="30"/>
          <w:szCs w:val="30"/>
        </w:rPr>
        <w:t>262,370.80</w:t>
      </w:r>
      <w:r>
        <w:rPr>
          <w:rFonts w:eastAsia="仿宋_GB2312" w:hint="eastAsia"/>
          <w:sz w:val="30"/>
          <w:szCs w:val="30"/>
        </w:rPr>
        <w:t>元，占</w:t>
      </w:r>
      <w:r>
        <w:rPr>
          <w:rFonts w:eastAsia="仿宋_GB2312" w:hint="eastAsia"/>
          <w:sz w:val="30"/>
          <w:szCs w:val="30"/>
        </w:rPr>
        <w:t>0.054%,</w:t>
      </w:r>
      <w:r>
        <w:rPr>
          <w:rFonts w:eastAsia="仿宋_GB2312" w:hint="eastAsia"/>
          <w:sz w:val="30"/>
          <w:szCs w:val="30"/>
        </w:rPr>
        <w:t>社</w:t>
      </w:r>
      <w:r>
        <w:rPr>
          <w:rFonts w:eastAsia="仿宋_GB2312" w:hint="eastAsia"/>
          <w:sz w:val="30"/>
          <w:szCs w:val="30"/>
        </w:rPr>
        <w:lastRenderedPageBreak/>
        <w:t>会保障和就业支出（类）支出</w:t>
      </w:r>
      <w:r>
        <w:rPr>
          <w:rFonts w:eastAsia="仿宋_GB2312" w:hint="eastAsia"/>
          <w:sz w:val="30"/>
          <w:szCs w:val="30"/>
        </w:rPr>
        <w:t>24,320,977.68</w:t>
      </w:r>
      <w:r>
        <w:rPr>
          <w:rFonts w:eastAsia="仿宋_GB2312" w:hint="eastAsia"/>
          <w:sz w:val="30"/>
          <w:szCs w:val="30"/>
        </w:rPr>
        <w:t>元，占</w:t>
      </w:r>
      <w:r>
        <w:rPr>
          <w:rFonts w:eastAsia="仿宋_GB2312" w:hint="eastAsia"/>
          <w:sz w:val="30"/>
          <w:szCs w:val="30"/>
        </w:rPr>
        <w:t>5.046%,</w:t>
      </w:r>
      <w:r>
        <w:rPr>
          <w:rFonts w:eastAsia="仿宋_GB2312" w:hint="eastAsia"/>
          <w:sz w:val="30"/>
          <w:szCs w:val="30"/>
        </w:rPr>
        <w:t>卫生健康支出（类）支出</w:t>
      </w:r>
      <w:r>
        <w:rPr>
          <w:rFonts w:eastAsia="仿宋_GB2312" w:hint="eastAsia"/>
          <w:sz w:val="30"/>
          <w:szCs w:val="30"/>
        </w:rPr>
        <w:t>21,452,700.00</w:t>
      </w:r>
      <w:r>
        <w:rPr>
          <w:rFonts w:eastAsia="仿宋_GB2312" w:hint="eastAsia"/>
          <w:sz w:val="30"/>
          <w:szCs w:val="30"/>
        </w:rPr>
        <w:t>元，占</w:t>
      </w:r>
      <w:r>
        <w:rPr>
          <w:rFonts w:eastAsia="仿宋_GB2312" w:hint="eastAsia"/>
          <w:sz w:val="30"/>
          <w:szCs w:val="30"/>
        </w:rPr>
        <w:t>4.452%</w:t>
      </w:r>
      <w:r>
        <w:rPr>
          <w:rFonts w:eastAsia="仿宋_GB2312" w:hint="eastAsia"/>
          <w:sz w:val="30"/>
          <w:szCs w:val="30"/>
        </w:rPr>
        <w:t>。</w:t>
      </w:r>
    </w:p>
    <w:p w:rsidR="00EA7E44" w:rsidRDefault="00452428">
      <w:pPr>
        <w:spacing w:line="600" w:lineRule="exact"/>
        <w:ind w:firstLineChars="200" w:firstLine="602"/>
        <w:rPr>
          <w:rFonts w:ascii="楷体" w:eastAsia="楷体" w:hAnsi="楷体" w:cs="仿宋_GB2312"/>
          <w:b/>
          <w:sz w:val="30"/>
          <w:szCs w:val="30"/>
        </w:rPr>
      </w:pPr>
      <w:r>
        <w:rPr>
          <w:rFonts w:ascii="楷体" w:eastAsia="楷体" w:hAnsi="楷体" w:cs="仿宋_GB2312" w:hint="eastAsia"/>
          <w:b/>
          <w:sz w:val="30"/>
          <w:szCs w:val="30"/>
        </w:rPr>
        <w:t>（三）具体情况</w:t>
      </w:r>
    </w:p>
    <w:p w:rsidR="00EA7E44" w:rsidRDefault="00452428">
      <w:pPr>
        <w:spacing w:line="600" w:lineRule="exact"/>
        <w:ind w:firstLineChars="200" w:firstLine="600"/>
        <w:rPr>
          <w:rFonts w:eastAsia="仿宋_GB2312"/>
          <w:sz w:val="30"/>
          <w:szCs w:val="30"/>
        </w:rPr>
      </w:pPr>
      <w:r>
        <w:rPr>
          <w:rFonts w:eastAsia="仿宋_GB2312" w:hint="eastAsia"/>
          <w:sz w:val="30"/>
          <w:szCs w:val="30"/>
        </w:rPr>
        <w:t>2024</w:t>
      </w:r>
      <w:r>
        <w:rPr>
          <w:rFonts w:eastAsia="仿宋_GB2312" w:hint="eastAsia"/>
          <w:sz w:val="30"/>
          <w:szCs w:val="30"/>
        </w:rPr>
        <w:t>年度一般公共预算财政拨款支出年初预算为</w:t>
      </w:r>
      <w:r>
        <w:rPr>
          <w:rFonts w:eastAsia="仿宋_GB2312" w:hint="eastAsia"/>
          <w:sz w:val="30"/>
          <w:szCs w:val="30"/>
        </w:rPr>
        <w:t>468,153,000.00</w:t>
      </w:r>
      <w:r>
        <w:rPr>
          <w:rFonts w:eastAsia="仿宋_GB2312" w:hint="eastAsia"/>
          <w:sz w:val="30"/>
          <w:szCs w:val="30"/>
        </w:rPr>
        <w:t>元，支出决算为</w:t>
      </w:r>
      <w:r>
        <w:rPr>
          <w:rFonts w:eastAsia="仿宋_GB2312" w:hint="eastAsia"/>
          <w:sz w:val="30"/>
          <w:szCs w:val="30"/>
        </w:rPr>
        <w:t>481,943,496.10</w:t>
      </w:r>
      <w:r>
        <w:rPr>
          <w:rFonts w:eastAsia="仿宋_GB2312" w:hint="eastAsia"/>
          <w:sz w:val="30"/>
          <w:szCs w:val="30"/>
        </w:rPr>
        <w:t>元，完成年初预算的</w:t>
      </w:r>
      <w:r>
        <w:rPr>
          <w:rFonts w:eastAsia="仿宋_GB2312" w:hint="eastAsia"/>
          <w:sz w:val="30"/>
          <w:szCs w:val="30"/>
        </w:rPr>
        <w:t>102.946%</w:t>
      </w:r>
      <w:r>
        <w:rPr>
          <w:rFonts w:eastAsia="仿宋_GB2312" w:hint="eastAsia"/>
          <w:sz w:val="30"/>
          <w:szCs w:val="30"/>
        </w:rPr>
        <w:t>。其中：</w:t>
      </w:r>
    </w:p>
    <w:p w:rsidR="00EA7E44" w:rsidRDefault="00452428">
      <w:pPr>
        <w:spacing w:line="600" w:lineRule="exact"/>
        <w:ind w:firstLineChars="200" w:firstLine="600"/>
        <w:rPr>
          <w:rFonts w:eastAsia="仿宋_GB2312"/>
          <w:sz w:val="30"/>
          <w:szCs w:val="30"/>
        </w:rPr>
      </w:pPr>
      <w:r>
        <w:rPr>
          <w:rFonts w:eastAsia="仿宋_GB2312" w:hint="eastAsia"/>
          <w:sz w:val="30"/>
          <w:szCs w:val="30"/>
        </w:rPr>
        <w:t>1.</w:t>
      </w:r>
      <w:r>
        <w:rPr>
          <w:rFonts w:eastAsia="仿宋_GB2312" w:hint="eastAsia"/>
          <w:sz w:val="30"/>
          <w:szCs w:val="30"/>
        </w:rPr>
        <w:t>教育支出（类）职业教育（款）中等职业教育（项）年初预算为</w:t>
      </w:r>
      <w:r>
        <w:rPr>
          <w:rFonts w:eastAsia="仿宋_GB2312" w:hint="eastAsia"/>
          <w:sz w:val="30"/>
          <w:szCs w:val="30"/>
        </w:rPr>
        <w:t>78,136,300.00</w:t>
      </w:r>
      <w:r>
        <w:rPr>
          <w:rFonts w:eastAsia="仿宋_GB2312" w:hint="eastAsia"/>
          <w:sz w:val="30"/>
          <w:szCs w:val="30"/>
        </w:rPr>
        <w:t>元，支出决算为</w:t>
      </w:r>
      <w:r>
        <w:rPr>
          <w:rFonts w:eastAsia="仿宋_GB2312" w:hint="eastAsia"/>
          <w:sz w:val="30"/>
          <w:szCs w:val="30"/>
        </w:rPr>
        <w:t>77,097,450.00</w:t>
      </w:r>
      <w:r>
        <w:rPr>
          <w:rFonts w:eastAsia="仿宋_GB2312" w:hint="eastAsia"/>
          <w:sz w:val="30"/>
          <w:szCs w:val="30"/>
        </w:rPr>
        <w:t>元，完成年初预算的</w:t>
      </w:r>
      <w:r>
        <w:rPr>
          <w:rFonts w:eastAsia="仿宋_GB2312" w:hint="eastAsia"/>
          <w:sz w:val="30"/>
          <w:szCs w:val="30"/>
        </w:rPr>
        <w:t>98.670%</w:t>
      </w:r>
      <w:r>
        <w:rPr>
          <w:rFonts w:eastAsia="仿宋_GB2312" w:hint="eastAsia"/>
          <w:sz w:val="30"/>
          <w:szCs w:val="30"/>
        </w:rPr>
        <w:t>，决算数小于预算数的主要原因是：生均拨款学生人数减少导致实际预算执行减少。</w:t>
      </w:r>
    </w:p>
    <w:p w:rsidR="00EA7E44" w:rsidRDefault="00452428">
      <w:pPr>
        <w:spacing w:line="600" w:lineRule="exact"/>
        <w:ind w:firstLineChars="200" w:firstLine="600"/>
        <w:rPr>
          <w:rFonts w:eastAsia="仿宋_GB2312"/>
          <w:sz w:val="30"/>
          <w:szCs w:val="30"/>
        </w:rPr>
      </w:pPr>
      <w:r>
        <w:rPr>
          <w:rFonts w:eastAsia="仿宋_GB2312" w:hint="eastAsia"/>
          <w:sz w:val="30"/>
          <w:szCs w:val="30"/>
        </w:rPr>
        <w:t>2.</w:t>
      </w:r>
      <w:r>
        <w:rPr>
          <w:rFonts w:eastAsia="仿宋_GB2312" w:hint="eastAsia"/>
          <w:sz w:val="30"/>
          <w:szCs w:val="30"/>
        </w:rPr>
        <w:t>教育支出（类）职业教育（款）高等职业教育（项）年初预算为</w:t>
      </w:r>
      <w:r>
        <w:rPr>
          <w:rFonts w:eastAsia="仿宋_GB2312" w:hint="eastAsia"/>
          <w:sz w:val="30"/>
          <w:szCs w:val="30"/>
        </w:rPr>
        <w:t>353,272,700.00</w:t>
      </w:r>
      <w:r>
        <w:rPr>
          <w:rFonts w:eastAsia="仿宋_GB2312" w:hint="eastAsia"/>
          <w:sz w:val="30"/>
          <w:szCs w:val="30"/>
        </w:rPr>
        <w:t>元，支出决算为</w:t>
      </w:r>
      <w:r>
        <w:rPr>
          <w:rFonts w:eastAsia="仿宋_GB2312" w:hint="eastAsia"/>
          <w:sz w:val="30"/>
          <w:szCs w:val="30"/>
        </w:rPr>
        <w:t>358,809,997.62</w:t>
      </w:r>
      <w:r>
        <w:rPr>
          <w:rFonts w:eastAsia="仿宋_GB2312" w:hint="eastAsia"/>
          <w:sz w:val="30"/>
          <w:szCs w:val="30"/>
        </w:rPr>
        <w:t>元，完成年初预算的</w:t>
      </w:r>
      <w:r>
        <w:rPr>
          <w:rFonts w:eastAsia="仿宋_GB2312" w:hint="eastAsia"/>
          <w:sz w:val="30"/>
          <w:szCs w:val="30"/>
        </w:rPr>
        <w:t>101.567%</w:t>
      </w:r>
      <w:r>
        <w:rPr>
          <w:rFonts w:eastAsia="仿宋_GB2312" w:hint="eastAsia"/>
          <w:sz w:val="30"/>
          <w:szCs w:val="30"/>
        </w:rPr>
        <w:t>，决算数大于预算数的主要原因是：年中追加项目拨款。</w:t>
      </w:r>
    </w:p>
    <w:p w:rsidR="00EA7E44" w:rsidRDefault="00452428">
      <w:pPr>
        <w:spacing w:line="600" w:lineRule="exact"/>
        <w:ind w:firstLineChars="200" w:firstLine="600"/>
        <w:rPr>
          <w:rFonts w:eastAsia="仿宋_GB2312"/>
          <w:sz w:val="30"/>
          <w:szCs w:val="30"/>
        </w:rPr>
      </w:pPr>
      <w:r>
        <w:rPr>
          <w:rFonts w:eastAsia="仿宋_GB2312" w:hint="eastAsia"/>
          <w:sz w:val="30"/>
          <w:szCs w:val="30"/>
        </w:rPr>
        <w:t>3.</w:t>
      </w:r>
      <w:r>
        <w:rPr>
          <w:rFonts w:eastAsia="仿宋_GB2312" w:hint="eastAsia"/>
          <w:sz w:val="30"/>
          <w:szCs w:val="30"/>
        </w:rPr>
        <w:t>科学技术支出（类）其他科学技术支出（款）转制科研机构（项）年初预算为</w:t>
      </w:r>
      <w:r>
        <w:rPr>
          <w:rFonts w:eastAsia="仿宋_GB2312" w:hint="eastAsia"/>
          <w:sz w:val="30"/>
          <w:szCs w:val="30"/>
        </w:rPr>
        <w:t>267,000.00</w:t>
      </w:r>
      <w:r>
        <w:rPr>
          <w:rFonts w:eastAsia="仿宋_GB2312" w:hint="eastAsia"/>
          <w:sz w:val="30"/>
          <w:szCs w:val="30"/>
        </w:rPr>
        <w:t>元，支出决算为</w:t>
      </w:r>
      <w:r>
        <w:rPr>
          <w:rFonts w:eastAsia="仿宋_GB2312" w:hint="eastAsia"/>
          <w:sz w:val="30"/>
          <w:szCs w:val="30"/>
        </w:rPr>
        <w:t>262,370.80</w:t>
      </w:r>
      <w:r>
        <w:rPr>
          <w:rFonts w:eastAsia="仿宋_GB2312" w:hint="eastAsia"/>
          <w:sz w:val="30"/>
          <w:szCs w:val="30"/>
        </w:rPr>
        <w:t>元，完成年初预算的</w:t>
      </w:r>
      <w:r>
        <w:rPr>
          <w:rFonts w:eastAsia="仿宋_GB2312" w:hint="eastAsia"/>
          <w:sz w:val="30"/>
          <w:szCs w:val="30"/>
        </w:rPr>
        <w:t>98.266%</w:t>
      </w:r>
      <w:r>
        <w:rPr>
          <w:rFonts w:eastAsia="仿宋_GB2312" w:hint="eastAsia"/>
          <w:sz w:val="30"/>
          <w:szCs w:val="30"/>
        </w:rPr>
        <w:t>，决算数小于预算数的主要原因是：退休人员自然减员。</w:t>
      </w:r>
    </w:p>
    <w:p w:rsidR="00EA7E44" w:rsidRDefault="00452428">
      <w:pPr>
        <w:spacing w:line="600" w:lineRule="exact"/>
        <w:ind w:firstLineChars="200" w:firstLine="600"/>
        <w:rPr>
          <w:rFonts w:eastAsia="仿宋_GB2312"/>
          <w:sz w:val="30"/>
          <w:szCs w:val="30"/>
        </w:rPr>
      </w:pPr>
      <w:r>
        <w:rPr>
          <w:rFonts w:eastAsia="仿宋_GB2312" w:hint="eastAsia"/>
          <w:sz w:val="30"/>
          <w:szCs w:val="30"/>
        </w:rPr>
        <w:t>4.</w:t>
      </w:r>
      <w:r>
        <w:rPr>
          <w:rFonts w:eastAsia="仿宋_GB2312" w:hint="eastAsia"/>
          <w:sz w:val="30"/>
          <w:szCs w:val="30"/>
        </w:rPr>
        <w:t>社会保障和就业支出（类）行政事业单位养老支出（款）行政单位离退休（项）年初预算为</w:t>
      </w:r>
      <w:r>
        <w:rPr>
          <w:rFonts w:eastAsia="仿宋_GB2312" w:hint="eastAsia"/>
          <w:sz w:val="30"/>
          <w:szCs w:val="30"/>
        </w:rPr>
        <w:t>2,365,000.00</w:t>
      </w:r>
      <w:r>
        <w:rPr>
          <w:rFonts w:eastAsia="仿宋_GB2312" w:hint="eastAsia"/>
          <w:sz w:val="30"/>
          <w:szCs w:val="30"/>
        </w:rPr>
        <w:t>元，支出决算为</w:t>
      </w:r>
      <w:r>
        <w:rPr>
          <w:rFonts w:eastAsia="仿宋_GB2312" w:hint="eastAsia"/>
          <w:sz w:val="30"/>
          <w:szCs w:val="30"/>
        </w:rPr>
        <w:t>3,639,977.68</w:t>
      </w:r>
      <w:r>
        <w:rPr>
          <w:rFonts w:eastAsia="仿宋_GB2312" w:hint="eastAsia"/>
          <w:sz w:val="30"/>
          <w:szCs w:val="30"/>
        </w:rPr>
        <w:t>元，完成年初预算的</w:t>
      </w:r>
      <w:r>
        <w:rPr>
          <w:rFonts w:eastAsia="仿宋_GB2312" w:hint="eastAsia"/>
          <w:sz w:val="30"/>
          <w:szCs w:val="30"/>
        </w:rPr>
        <w:t>153.910%</w:t>
      </w:r>
      <w:r>
        <w:rPr>
          <w:rFonts w:eastAsia="仿宋_GB2312" w:hint="eastAsia"/>
          <w:sz w:val="30"/>
          <w:szCs w:val="30"/>
        </w:rPr>
        <w:t>，决算数大于预算数的主要原因是：离退休人员抚恤金实际发生金额据实报销。</w:t>
      </w:r>
    </w:p>
    <w:p w:rsidR="00EA7E44" w:rsidRDefault="00452428">
      <w:pPr>
        <w:spacing w:line="600" w:lineRule="exact"/>
        <w:ind w:firstLineChars="200" w:firstLine="600"/>
        <w:rPr>
          <w:rFonts w:eastAsia="仿宋_GB2312"/>
          <w:sz w:val="30"/>
          <w:szCs w:val="30"/>
        </w:rPr>
      </w:pPr>
      <w:r>
        <w:rPr>
          <w:rFonts w:eastAsia="仿宋_GB2312" w:hint="eastAsia"/>
          <w:sz w:val="30"/>
          <w:szCs w:val="30"/>
        </w:rPr>
        <w:t>5.</w:t>
      </w:r>
      <w:r>
        <w:rPr>
          <w:rFonts w:eastAsia="仿宋_GB2312" w:hint="eastAsia"/>
          <w:sz w:val="30"/>
          <w:szCs w:val="30"/>
        </w:rPr>
        <w:t>社会保障和就业支出（类）行政事业单位养老支出（款）</w:t>
      </w:r>
      <w:r>
        <w:rPr>
          <w:rFonts w:eastAsia="仿宋_GB2312" w:hint="eastAsia"/>
          <w:sz w:val="30"/>
          <w:szCs w:val="30"/>
        </w:rPr>
        <w:lastRenderedPageBreak/>
        <w:t>机关事业单位基本养老保险缴费支出（项）年初预算为</w:t>
      </w:r>
      <w:r>
        <w:rPr>
          <w:rFonts w:eastAsia="仿宋_GB2312" w:hint="eastAsia"/>
          <w:sz w:val="30"/>
          <w:szCs w:val="30"/>
        </w:rPr>
        <w:t>13,787,000.00</w:t>
      </w:r>
      <w:r>
        <w:rPr>
          <w:rFonts w:eastAsia="仿宋_GB2312" w:hint="eastAsia"/>
          <w:sz w:val="30"/>
          <w:szCs w:val="30"/>
        </w:rPr>
        <w:t>元，支出决算为</w:t>
      </w:r>
      <w:r>
        <w:rPr>
          <w:rFonts w:eastAsia="仿宋_GB2312" w:hint="eastAsia"/>
          <w:sz w:val="30"/>
          <w:szCs w:val="30"/>
        </w:rPr>
        <w:t>13,787,000.00</w:t>
      </w:r>
      <w:r>
        <w:rPr>
          <w:rFonts w:eastAsia="仿宋_GB2312" w:hint="eastAsia"/>
          <w:sz w:val="30"/>
          <w:szCs w:val="30"/>
        </w:rPr>
        <w:t>元，完成年初预算的</w:t>
      </w:r>
      <w:r>
        <w:rPr>
          <w:rFonts w:eastAsia="仿宋_GB2312" w:hint="eastAsia"/>
          <w:sz w:val="30"/>
          <w:szCs w:val="30"/>
        </w:rPr>
        <w:t>100.000%</w:t>
      </w:r>
      <w:r>
        <w:rPr>
          <w:rFonts w:eastAsia="仿宋_GB2312" w:hint="eastAsia"/>
          <w:sz w:val="30"/>
          <w:szCs w:val="30"/>
        </w:rPr>
        <w:t>，决算数与预算数持平的主要原因是：按照预算批复执行。</w:t>
      </w:r>
    </w:p>
    <w:p w:rsidR="00EA7E44" w:rsidRDefault="00452428">
      <w:pPr>
        <w:spacing w:line="600" w:lineRule="exact"/>
        <w:ind w:firstLineChars="200" w:firstLine="600"/>
        <w:rPr>
          <w:rFonts w:eastAsia="仿宋_GB2312"/>
          <w:sz w:val="30"/>
          <w:szCs w:val="30"/>
        </w:rPr>
      </w:pPr>
      <w:r>
        <w:rPr>
          <w:rFonts w:eastAsia="仿宋_GB2312" w:hint="eastAsia"/>
          <w:sz w:val="30"/>
          <w:szCs w:val="30"/>
        </w:rPr>
        <w:t>6.</w:t>
      </w:r>
      <w:r>
        <w:rPr>
          <w:rFonts w:eastAsia="仿宋_GB2312" w:hint="eastAsia"/>
          <w:sz w:val="30"/>
          <w:szCs w:val="30"/>
        </w:rPr>
        <w:t>社会保障和就业支出（类）行政事业单位养老支出（款）机关事业单位职业年金缴费支出（项）年初预算为</w:t>
      </w:r>
      <w:r>
        <w:rPr>
          <w:rFonts w:eastAsia="仿宋_GB2312" w:hint="eastAsia"/>
          <w:sz w:val="30"/>
          <w:szCs w:val="30"/>
        </w:rPr>
        <w:t>6,894,000.00</w:t>
      </w:r>
      <w:r>
        <w:rPr>
          <w:rFonts w:eastAsia="仿宋_GB2312" w:hint="eastAsia"/>
          <w:sz w:val="30"/>
          <w:szCs w:val="30"/>
        </w:rPr>
        <w:t>元，支出决算为</w:t>
      </w:r>
      <w:r>
        <w:rPr>
          <w:rFonts w:eastAsia="仿宋_GB2312" w:hint="eastAsia"/>
          <w:sz w:val="30"/>
          <w:szCs w:val="30"/>
        </w:rPr>
        <w:t>6,894,000.00</w:t>
      </w:r>
      <w:r>
        <w:rPr>
          <w:rFonts w:eastAsia="仿宋_GB2312" w:hint="eastAsia"/>
          <w:sz w:val="30"/>
          <w:szCs w:val="30"/>
        </w:rPr>
        <w:t>元，完成年初预算的</w:t>
      </w:r>
      <w:r>
        <w:rPr>
          <w:rFonts w:eastAsia="仿宋_GB2312" w:hint="eastAsia"/>
          <w:sz w:val="30"/>
          <w:szCs w:val="30"/>
        </w:rPr>
        <w:t>100.000%</w:t>
      </w:r>
      <w:r>
        <w:rPr>
          <w:rFonts w:eastAsia="仿宋_GB2312" w:hint="eastAsia"/>
          <w:sz w:val="30"/>
          <w:szCs w:val="30"/>
        </w:rPr>
        <w:t>，决算数与预算数持平的主要原因是：按照预算批复执行。</w:t>
      </w:r>
    </w:p>
    <w:p w:rsidR="00EA7E44" w:rsidRDefault="00452428">
      <w:pPr>
        <w:spacing w:line="600" w:lineRule="exact"/>
        <w:ind w:firstLineChars="200" w:firstLine="600"/>
        <w:rPr>
          <w:rFonts w:eastAsia="仿宋_GB2312"/>
          <w:sz w:val="30"/>
          <w:szCs w:val="30"/>
        </w:rPr>
      </w:pPr>
      <w:r>
        <w:rPr>
          <w:rFonts w:eastAsia="仿宋_GB2312" w:hint="eastAsia"/>
          <w:sz w:val="30"/>
          <w:szCs w:val="30"/>
        </w:rPr>
        <w:t>7.</w:t>
      </w:r>
      <w:r>
        <w:rPr>
          <w:rFonts w:eastAsia="仿宋_GB2312" w:hint="eastAsia"/>
          <w:sz w:val="30"/>
          <w:szCs w:val="30"/>
        </w:rPr>
        <w:t>卫生健康支出（类）行政事业单位医疗（款）行政单位医疗（项）年初预算为</w:t>
      </w:r>
      <w:r>
        <w:rPr>
          <w:rFonts w:eastAsia="仿宋_GB2312" w:hint="eastAsia"/>
          <w:sz w:val="30"/>
          <w:szCs w:val="30"/>
        </w:rPr>
        <w:t>120,000.00</w:t>
      </w:r>
      <w:r>
        <w:rPr>
          <w:rFonts w:eastAsia="仿宋_GB2312" w:hint="eastAsia"/>
          <w:sz w:val="30"/>
          <w:szCs w:val="30"/>
        </w:rPr>
        <w:t>元，支出决算为</w:t>
      </w:r>
      <w:r>
        <w:rPr>
          <w:rFonts w:eastAsia="仿宋_GB2312" w:hint="eastAsia"/>
          <w:sz w:val="30"/>
          <w:szCs w:val="30"/>
        </w:rPr>
        <w:t>389,000.00</w:t>
      </w:r>
      <w:r>
        <w:rPr>
          <w:rFonts w:eastAsia="仿宋_GB2312" w:hint="eastAsia"/>
          <w:sz w:val="30"/>
          <w:szCs w:val="30"/>
        </w:rPr>
        <w:t>元，完成年初预算的</w:t>
      </w:r>
      <w:r>
        <w:rPr>
          <w:rFonts w:eastAsia="仿宋_GB2312" w:hint="eastAsia"/>
          <w:sz w:val="30"/>
          <w:szCs w:val="30"/>
        </w:rPr>
        <w:t>324.167%</w:t>
      </w:r>
      <w:r>
        <w:rPr>
          <w:rFonts w:eastAsia="仿宋_GB2312" w:hint="eastAsia"/>
          <w:sz w:val="30"/>
          <w:szCs w:val="30"/>
        </w:rPr>
        <w:t>，决算数大于预算数的主要原因是：离休人员医疗费据实报销。</w:t>
      </w:r>
    </w:p>
    <w:p w:rsidR="00EA7E44" w:rsidRDefault="00452428">
      <w:pPr>
        <w:spacing w:line="600" w:lineRule="exact"/>
        <w:ind w:firstLineChars="200" w:firstLine="600"/>
        <w:rPr>
          <w:rFonts w:eastAsia="仿宋_GB2312"/>
          <w:sz w:val="30"/>
          <w:szCs w:val="30"/>
        </w:rPr>
      </w:pPr>
      <w:r>
        <w:rPr>
          <w:rFonts w:eastAsia="仿宋_GB2312" w:hint="eastAsia"/>
          <w:sz w:val="30"/>
          <w:szCs w:val="30"/>
        </w:rPr>
        <w:t>8.</w:t>
      </w:r>
      <w:r>
        <w:rPr>
          <w:rFonts w:eastAsia="仿宋_GB2312" w:hint="eastAsia"/>
          <w:sz w:val="30"/>
          <w:szCs w:val="30"/>
        </w:rPr>
        <w:t>卫生健康支出（类）行政事业单位医疗（款）事业单位医疗（项）年初预算为</w:t>
      </w:r>
      <w:r>
        <w:rPr>
          <w:rFonts w:eastAsia="仿宋_GB2312" w:hint="eastAsia"/>
          <w:sz w:val="30"/>
          <w:szCs w:val="30"/>
        </w:rPr>
        <w:t>8,717,000.00</w:t>
      </w:r>
      <w:r>
        <w:rPr>
          <w:rFonts w:eastAsia="仿宋_GB2312" w:hint="eastAsia"/>
          <w:sz w:val="30"/>
          <w:szCs w:val="30"/>
        </w:rPr>
        <w:t>元，支出决算为</w:t>
      </w:r>
      <w:r>
        <w:rPr>
          <w:rFonts w:eastAsia="仿宋_GB2312" w:hint="eastAsia"/>
          <w:sz w:val="30"/>
          <w:szCs w:val="30"/>
        </w:rPr>
        <w:t>16,469,700.00</w:t>
      </w:r>
      <w:r>
        <w:rPr>
          <w:rFonts w:eastAsia="仿宋_GB2312" w:hint="eastAsia"/>
          <w:sz w:val="30"/>
          <w:szCs w:val="30"/>
        </w:rPr>
        <w:t>元，完成年初预算的</w:t>
      </w:r>
      <w:r>
        <w:rPr>
          <w:rFonts w:eastAsia="仿宋_GB2312" w:hint="eastAsia"/>
          <w:sz w:val="30"/>
          <w:szCs w:val="30"/>
        </w:rPr>
        <w:t>188.938%</w:t>
      </w:r>
      <w:r>
        <w:rPr>
          <w:rFonts w:eastAsia="仿宋_GB2312" w:hint="eastAsia"/>
          <w:sz w:val="30"/>
          <w:szCs w:val="30"/>
        </w:rPr>
        <w:t>，决算数大于预算数的主要原因是：离休人员医疗费据实报销。</w:t>
      </w:r>
    </w:p>
    <w:p w:rsidR="00EA7E44" w:rsidRDefault="00452428">
      <w:pPr>
        <w:spacing w:line="600" w:lineRule="exact"/>
        <w:ind w:firstLineChars="200" w:firstLine="600"/>
        <w:rPr>
          <w:rFonts w:eastAsia="仿宋_GB2312"/>
          <w:sz w:val="30"/>
          <w:szCs w:val="30"/>
        </w:rPr>
      </w:pPr>
      <w:r>
        <w:rPr>
          <w:rFonts w:eastAsia="仿宋_GB2312" w:hint="eastAsia"/>
          <w:sz w:val="30"/>
          <w:szCs w:val="30"/>
        </w:rPr>
        <w:t>9.</w:t>
      </w:r>
      <w:r>
        <w:rPr>
          <w:rFonts w:eastAsia="仿宋_GB2312" w:hint="eastAsia"/>
          <w:sz w:val="30"/>
          <w:szCs w:val="30"/>
        </w:rPr>
        <w:t>卫生健康支出（类）行政事业单位医疗（款）其他行政事业单位医疗支出（项）年初预算为</w:t>
      </w:r>
      <w:r>
        <w:rPr>
          <w:rFonts w:eastAsia="仿宋_GB2312" w:hint="eastAsia"/>
          <w:sz w:val="30"/>
          <w:szCs w:val="30"/>
        </w:rPr>
        <w:t>4,594,000.00</w:t>
      </w:r>
      <w:r>
        <w:rPr>
          <w:rFonts w:eastAsia="仿宋_GB2312" w:hint="eastAsia"/>
          <w:sz w:val="30"/>
          <w:szCs w:val="30"/>
        </w:rPr>
        <w:t>元，支出决算为</w:t>
      </w:r>
      <w:r>
        <w:rPr>
          <w:rFonts w:eastAsia="仿宋_GB2312" w:hint="eastAsia"/>
          <w:sz w:val="30"/>
          <w:szCs w:val="30"/>
        </w:rPr>
        <w:t>4,594,000.00</w:t>
      </w:r>
      <w:r>
        <w:rPr>
          <w:rFonts w:eastAsia="仿宋_GB2312" w:hint="eastAsia"/>
          <w:sz w:val="30"/>
          <w:szCs w:val="30"/>
        </w:rPr>
        <w:t>元，完成年初预算的</w:t>
      </w:r>
      <w:r>
        <w:rPr>
          <w:rFonts w:eastAsia="仿宋_GB2312" w:hint="eastAsia"/>
          <w:sz w:val="30"/>
          <w:szCs w:val="30"/>
        </w:rPr>
        <w:t>100.000%</w:t>
      </w:r>
      <w:r>
        <w:rPr>
          <w:rFonts w:eastAsia="仿宋_GB2312" w:hint="eastAsia"/>
          <w:sz w:val="30"/>
          <w:szCs w:val="30"/>
        </w:rPr>
        <w:t>，决算数与预算数持平的主要原因是：按照预算批复执行。</w:t>
      </w:r>
    </w:p>
    <w:p w:rsidR="00EA7E44" w:rsidRDefault="00452428">
      <w:pPr>
        <w:pStyle w:val="2"/>
        <w:spacing w:before="0" w:after="0" w:line="600" w:lineRule="exact"/>
        <w:ind w:firstLineChars="200" w:firstLine="602"/>
        <w:rPr>
          <w:rFonts w:ascii="黑体" w:eastAsia="黑体" w:hAnsi="黑体" w:cs="仿宋_GB2312"/>
          <w:sz w:val="30"/>
          <w:szCs w:val="30"/>
        </w:rPr>
      </w:pPr>
      <w:bookmarkStart w:id="67" w:name="_Toc1127616914"/>
      <w:bookmarkStart w:id="68" w:name="_Toc1648307680"/>
      <w:bookmarkStart w:id="69" w:name="_Toc1745353317"/>
      <w:bookmarkStart w:id="70" w:name="_Toc1828187861"/>
      <w:r>
        <w:rPr>
          <w:rFonts w:ascii="黑体" w:eastAsia="黑体" w:hAnsi="黑体" w:cs="仿宋_GB2312" w:hint="eastAsia"/>
          <w:sz w:val="30"/>
          <w:szCs w:val="30"/>
        </w:rPr>
        <w:t>六、一般公共预算财政拨款基本支出决算情况说明</w:t>
      </w:r>
      <w:bookmarkEnd w:id="67"/>
      <w:bookmarkEnd w:id="68"/>
      <w:bookmarkEnd w:id="69"/>
      <w:bookmarkEnd w:id="70"/>
    </w:p>
    <w:p w:rsidR="00EA7E44" w:rsidRDefault="00452428">
      <w:pPr>
        <w:spacing w:line="600" w:lineRule="exact"/>
        <w:ind w:firstLineChars="200" w:firstLine="600"/>
        <w:rPr>
          <w:rFonts w:eastAsia="仿宋_GB2312"/>
          <w:sz w:val="30"/>
          <w:szCs w:val="30"/>
        </w:rPr>
      </w:pPr>
      <w:r>
        <w:rPr>
          <w:rFonts w:eastAsia="仿宋_GB2312" w:hint="eastAsia"/>
          <w:sz w:val="30"/>
          <w:szCs w:val="30"/>
        </w:rPr>
        <w:t>天津渤海轻工投资集团有限公司</w:t>
      </w:r>
      <w:r>
        <w:rPr>
          <w:rFonts w:eastAsia="仿宋_GB2312" w:hint="eastAsia"/>
          <w:sz w:val="30"/>
          <w:szCs w:val="30"/>
        </w:rPr>
        <w:t>2024</w:t>
      </w:r>
      <w:r>
        <w:rPr>
          <w:rFonts w:eastAsia="仿宋_GB2312"/>
          <w:sz w:val="30"/>
          <w:szCs w:val="30"/>
        </w:rPr>
        <w:t>年度部门决算一般公共预算财政拨款基本支出</w:t>
      </w:r>
      <w:r>
        <w:rPr>
          <w:rFonts w:eastAsia="仿宋_GB2312" w:hint="eastAsia"/>
          <w:sz w:val="30"/>
          <w:szCs w:val="30"/>
        </w:rPr>
        <w:t>合计</w:t>
      </w:r>
      <w:r>
        <w:rPr>
          <w:rFonts w:eastAsia="仿宋_GB2312" w:hint="eastAsia"/>
          <w:sz w:val="30"/>
          <w:szCs w:val="30"/>
        </w:rPr>
        <w:t>390,797,927.10</w:t>
      </w:r>
      <w:r>
        <w:rPr>
          <w:rFonts w:eastAsia="仿宋_GB2312"/>
          <w:sz w:val="30"/>
          <w:szCs w:val="30"/>
        </w:rPr>
        <w:t>元，</w:t>
      </w:r>
      <w:r>
        <w:rPr>
          <w:rFonts w:eastAsia="仿宋_GB2312" w:hint="eastAsia"/>
          <w:sz w:val="30"/>
          <w:szCs w:val="30"/>
        </w:rPr>
        <w:t>与</w:t>
      </w:r>
      <w:r>
        <w:rPr>
          <w:rFonts w:eastAsia="仿宋_GB2312" w:hint="eastAsia"/>
          <w:sz w:val="30"/>
          <w:szCs w:val="30"/>
        </w:rPr>
        <w:t>2023</w:t>
      </w:r>
      <w:r>
        <w:rPr>
          <w:rFonts w:eastAsia="仿宋_GB2312" w:hint="eastAsia"/>
          <w:sz w:val="30"/>
          <w:szCs w:val="30"/>
        </w:rPr>
        <w:t>年度</w:t>
      </w:r>
      <w:r>
        <w:rPr>
          <w:rFonts w:eastAsia="仿宋_GB2312" w:hint="eastAsia"/>
          <w:sz w:val="30"/>
          <w:szCs w:val="30"/>
        </w:rPr>
        <w:lastRenderedPageBreak/>
        <w:t>相比减少</w:t>
      </w:r>
      <w:r>
        <w:rPr>
          <w:rFonts w:eastAsia="仿宋_GB2312" w:hint="eastAsia"/>
          <w:sz w:val="30"/>
          <w:szCs w:val="30"/>
        </w:rPr>
        <w:t>3,917,166.50</w:t>
      </w:r>
      <w:r>
        <w:rPr>
          <w:rFonts w:eastAsia="仿宋_GB2312" w:hint="eastAsia"/>
          <w:sz w:val="30"/>
          <w:szCs w:val="30"/>
        </w:rPr>
        <w:t>元，主要原因是生均拨款学生人数减少导致本年人员经费及公用经费均较上年减少。其中：</w:t>
      </w:r>
    </w:p>
    <w:p w:rsidR="00EA7E44" w:rsidRDefault="00452428">
      <w:pPr>
        <w:spacing w:line="600" w:lineRule="exact"/>
        <w:ind w:firstLineChars="200" w:firstLine="600"/>
        <w:rPr>
          <w:rFonts w:eastAsia="仿宋_GB2312"/>
          <w:sz w:val="30"/>
          <w:szCs w:val="30"/>
        </w:rPr>
      </w:pPr>
      <w:r>
        <w:rPr>
          <w:rFonts w:eastAsia="仿宋_GB2312" w:hint="eastAsia"/>
          <w:sz w:val="30"/>
          <w:szCs w:val="30"/>
        </w:rPr>
        <w:t>人员经费</w:t>
      </w:r>
      <w:r>
        <w:rPr>
          <w:rFonts w:eastAsia="仿宋_GB2312" w:hint="eastAsia"/>
          <w:sz w:val="30"/>
          <w:szCs w:val="30"/>
        </w:rPr>
        <w:t>311,551,949.48</w:t>
      </w:r>
      <w:r>
        <w:rPr>
          <w:rFonts w:eastAsia="仿宋_GB2312" w:hint="eastAsia"/>
          <w:sz w:val="30"/>
          <w:szCs w:val="30"/>
        </w:rPr>
        <w:t>元，主要包括基本工资、津贴补贴、绩效工资、机关事业单位基本养老保险缴费、职业年金缴费、职工基本医疗保险缴费、其他社会保障缴费、住房公积金、医疗费、其他工资福利支出、离休费、退休费、医疗费补助。</w:t>
      </w:r>
    </w:p>
    <w:p w:rsidR="00EA7E44" w:rsidRDefault="00452428">
      <w:pPr>
        <w:spacing w:line="600" w:lineRule="exact"/>
        <w:ind w:firstLineChars="200" w:firstLine="600"/>
        <w:rPr>
          <w:rFonts w:eastAsia="仿宋_GB2312"/>
          <w:sz w:val="30"/>
          <w:szCs w:val="30"/>
        </w:rPr>
      </w:pPr>
      <w:r>
        <w:rPr>
          <w:rFonts w:eastAsia="仿宋_GB2312" w:hint="eastAsia"/>
          <w:sz w:val="30"/>
          <w:szCs w:val="30"/>
        </w:rPr>
        <w:t>公用经费</w:t>
      </w:r>
      <w:r>
        <w:rPr>
          <w:rFonts w:eastAsia="仿宋_GB2312" w:hint="eastAsia"/>
          <w:sz w:val="30"/>
          <w:szCs w:val="30"/>
        </w:rPr>
        <w:t>79,245,977.62</w:t>
      </w:r>
      <w:r>
        <w:rPr>
          <w:rFonts w:eastAsia="仿宋_GB2312" w:hint="eastAsia"/>
          <w:sz w:val="30"/>
          <w:szCs w:val="30"/>
        </w:rPr>
        <w:t>元，主要包括办公费、印刷费、水费、电费、邮电费、取暖费、物业管理费、维修（护）费、租赁费、培训费、专用材料费、专用燃料费、劳务费、委托业务费、工会经费、福利费、其他交通费用、其他商品和服务支出。</w:t>
      </w:r>
    </w:p>
    <w:p w:rsidR="00EA7E44" w:rsidRDefault="00452428">
      <w:pPr>
        <w:pStyle w:val="2"/>
        <w:spacing w:before="0" w:after="0" w:line="600" w:lineRule="exact"/>
        <w:ind w:firstLineChars="200" w:firstLine="602"/>
        <w:rPr>
          <w:rFonts w:ascii="黑体" w:eastAsia="黑体" w:hAnsi="黑体" w:cs="仿宋_GB2312"/>
          <w:sz w:val="30"/>
          <w:szCs w:val="30"/>
        </w:rPr>
      </w:pPr>
      <w:bookmarkStart w:id="71" w:name="_Toc568131460"/>
      <w:bookmarkStart w:id="72" w:name="_Toc157358551"/>
      <w:bookmarkStart w:id="73" w:name="_Toc314288823"/>
      <w:bookmarkStart w:id="74" w:name="_Toc1674064446"/>
      <w:r>
        <w:rPr>
          <w:rFonts w:ascii="黑体" w:eastAsia="黑体" w:hAnsi="黑体" w:cs="仿宋_GB2312" w:hint="eastAsia"/>
          <w:sz w:val="30"/>
          <w:szCs w:val="30"/>
        </w:rPr>
        <w:t>七、政府性基金预算财政拨款收支决算情况说明</w:t>
      </w:r>
      <w:bookmarkEnd w:id="71"/>
      <w:bookmarkEnd w:id="72"/>
      <w:bookmarkEnd w:id="73"/>
      <w:bookmarkEnd w:id="74"/>
    </w:p>
    <w:p w:rsidR="00EA7E44" w:rsidRDefault="00452428">
      <w:pPr>
        <w:spacing w:line="600" w:lineRule="exact"/>
        <w:ind w:firstLineChars="200" w:firstLine="600"/>
        <w:rPr>
          <w:rFonts w:ascii="楷体" w:eastAsia="楷体" w:hAnsi="楷体" w:cs="楷体"/>
          <w:sz w:val="30"/>
          <w:szCs w:val="30"/>
        </w:rPr>
      </w:pPr>
      <w:r>
        <w:rPr>
          <w:rFonts w:eastAsia="仿宋_GB2312" w:hint="eastAsia"/>
          <w:sz w:val="30"/>
          <w:szCs w:val="30"/>
        </w:rPr>
        <w:t>天津渤海轻工投资集团有限公司</w:t>
      </w:r>
      <w:r>
        <w:rPr>
          <w:rFonts w:eastAsia="仿宋_GB2312" w:hint="eastAsia"/>
          <w:sz w:val="30"/>
          <w:szCs w:val="30"/>
        </w:rPr>
        <w:t>2024</w:t>
      </w:r>
      <w:r>
        <w:rPr>
          <w:rFonts w:eastAsia="仿宋_GB2312" w:hint="eastAsia"/>
          <w:sz w:val="30"/>
          <w:szCs w:val="30"/>
        </w:rPr>
        <w:t>年度无政府性基金预算财政拨款收入、支出和结转结余。</w:t>
      </w:r>
    </w:p>
    <w:p w:rsidR="00EA7E44" w:rsidRDefault="00452428">
      <w:pPr>
        <w:pStyle w:val="2"/>
        <w:spacing w:before="0" w:after="0" w:line="600" w:lineRule="exact"/>
        <w:ind w:firstLineChars="200" w:firstLine="602"/>
        <w:rPr>
          <w:rFonts w:ascii="黑体" w:eastAsia="黑体" w:hAnsi="黑体" w:cs="仿宋_GB2312"/>
          <w:sz w:val="30"/>
          <w:szCs w:val="30"/>
        </w:rPr>
      </w:pPr>
      <w:bookmarkStart w:id="75" w:name="_Toc873153658"/>
      <w:bookmarkStart w:id="76" w:name="_Toc1589960188"/>
      <w:bookmarkStart w:id="77" w:name="_Toc1817884575"/>
      <w:bookmarkStart w:id="78" w:name="_Toc1172797200"/>
      <w:r>
        <w:rPr>
          <w:rFonts w:ascii="黑体" w:eastAsia="黑体" w:hAnsi="黑体" w:cs="仿宋_GB2312" w:hint="eastAsia"/>
          <w:sz w:val="30"/>
          <w:szCs w:val="30"/>
        </w:rPr>
        <w:t>八、国有资本经营预算财政拨款收支决算情况说明</w:t>
      </w:r>
      <w:bookmarkEnd w:id="75"/>
      <w:bookmarkEnd w:id="76"/>
      <w:bookmarkEnd w:id="77"/>
      <w:bookmarkEnd w:id="78"/>
    </w:p>
    <w:p w:rsidR="00EA7E44" w:rsidRDefault="00452428">
      <w:pPr>
        <w:spacing w:line="600" w:lineRule="exact"/>
        <w:ind w:firstLineChars="200" w:firstLine="600"/>
        <w:rPr>
          <w:rFonts w:eastAsia="仿宋_GB2312"/>
          <w:sz w:val="30"/>
          <w:szCs w:val="30"/>
        </w:rPr>
      </w:pPr>
      <w:r>
        <w:rPr>
          <w:rFonts w:eastAsia="仿宋_GB2312" w:hint="eastAsia"/>
          <w:sz w:val="30"/>
          <w:szCs w:val="30"/>
        </w:rPr>
        <w:t>天津渤海轻工投资集团有限公司</w:t>
      </w:r>
      <w:r>
        <w:rPr>
          <w:rFonts w:eastAsia="仿宋_GB2312" w:hint="eastAsia"/>
          <w:sz w:val="30"/>
          <w:szCs w:val="30"/>
        </w:rPr>
        <w:t>2024</w:t>
      </w:r>
      <w:r>
        <w:rPr>
          <w:rFonts w:eastAsia="仿宋_GB2312" w:hint="eastAsia"/>
          <w:sz w:val="30"/>
          <w:szCs w:val="30"/>
        </w:rPr>
        <w:t>年度无国有资本经营预算财政拨款收入、支出和结转结余。</w:t>
      </w:r>
    </w:p>
    <w:p w:rsidR="00EA7E44" w:rsidRDefault="00452428">
      <w:pPr>
        <w:pStyle w:val="2"/>
        <w:spacing w:before="0" w:after="0" w:line="600" w:lineRule="exact"/>
        <w:ind w:firstLineChars="200" w:firstLine="602"/>
        <w:rPr>
          <w:rFonts w:ascii="黑体" w:eastAsia="黑体" w:hAnsi="黑体" w:cs="仿宋_GB2312"/>
          <w:sz w:val="30"/>
          <w:szCs w:val="30"/>
        </w:rPr>
      </w:pPr>
      <w:bookmarkStart w:id="79" w:name="_Toc1321860095"/>
      <w:bookmarkStart w:id="80" w:name="_Toc1597628234"/>
      <w:bookmarkStart w:id="81" w:name="_Toc1337770055"/>
      <w:bookmarkStart w:id="82" w:name="_Toc936206156"/>
      <w:r>
        <w:rPr>
          <w:rFonts w:ascii="黑体" w:eastAsia="黑体" w:hAnsi="黑体" w:cs="仿宋_GB2312" w:hint="eastAsia"/>
          <w:sz w:val="30"/>
          <w:szCs w:val="30"/>
        </w:rPr>
        <w:t>九、财政拨款“三公”经费支出决算情况说明</w:t>
      </w:r>
      <w:bookmarkEnd w:id="79"/>
      <w:bookmarkEnd w:id="80"/>
      <w:bookmarkEnd w:id="81"/>
      <w:bookmarkEnd w:id="82"/>
    </w:p>
    <w:p w:rsidR="00EA7E44" w:rsidRDefault="00452428">
      <w:pPr>
        <w:spacing w:line="600" w:lineRule="exact"/>
        <w:ind w:firstLineChars="200" w:firstLine="602"/>
        <w:rPr>
          <w:rFonts w:ascii="楷体" w:eastAsia="楷体" w:hAnsi="楷体" w:cs="楷体"/>
          <w:b/>
          <w:bCs/>
          <w:sz w:val="30"/>
          <w:szCs w:val="30"/>
        </w:rPr>
      </w:pPr>
      <w:bookmarkStart w:id="83" w:name="_Toc99152753"/>
      <w:bookmarkStart w:id="84" w:name="_Toc784288450"/>
      <w:r>
        <w:rPr>
          <w:rFonts w:ascii="楷体" w:eastAsia="楷体" w:hAnsi="楷体" w:cs="楷体" w:hint="eastAsia"/>
          <w:b/>
          <w:bCs/>
          <w:sz w:val="30"/>
          <w:szCs w:val="30"/>
        </w:rPr>
        <w:t>（一）总体情况</w:t>
      </w:r>
      <w:bookmarkEnd w:id="83"/>
      <w:bookmarkEnd w:id="84"/>
    </w:p>
    <w:p w:rsidR="00EA7E44" w:rsidRDefault="00452428">
      <w:pPr>
        <w:spacing w:line="600" w:lineRule="exact"/>
        <w:ind w:firstLineChars="200" w:firstLine="600"/>
        <w:rPr>
          <w:rFonts w:eastAsia="仿宋_GB2312"/>
          <w:sz w:val="30"/>
          <w:szCs w:val="30"/>
        </w:rPr>
      </w:pPr>
      <w:r>
        <w:rPr>
          <w:rFonts w:eastAsia="仿宋_GB2312" w:hint="eastAsia"/>
          <w:sz w:val="30"/>
          <w:szCs w:val="30"/>
        </w:rPr>
        <w:t>2024</w:t>
      </w:r>
      <w:r>
        <w:rPr>
          <w:rFonts w:eastAsia="仿宋_GB2312" w:hint="eastAsia"/>
          <w:sz w:val="30"/>
          <w:szCs w:val="30"/>
        </w:rPr>
        <w:t>年财政拨款“三公”经费预算</w:t>
      </w:r>
      <w:r>
        <w:rPr>
          <w:rFonts w:eastAsia="仿宋_GB2312" w:hint="eastAsia"/>
          <w:sz w:val="30"/>
          <w:szCs w:val="30"/>
        </w:rPr>
        <w:t>0.00</w:t>
      </w:r>
      <w:r>
        <w:rPr>
          <w:rFonts w:eastAsia="仿宋_GB2312" w:hint="eastAsia"/>
          <w:sz w:val="30"/>
          <w:szCs w:val="30"/>
        </w:rPr>
        <w:t>元，支出决算</w:t>
      </w:r>
      <w:r>
        <w:rPr>
          <w:rFonts w:eastAsia="仿宋_GB2312" w:hint="eastAsia"/>
          <w:sz w:val="30"/>
          <w:szCs w:val="30"/>
        </w:rPr>
        <w:t>0.00</w:t>
      </w:r>
      <w:r>
        <w:rPr>
          <w:rFonts w:eastAsia="仿宋_GB2312" w:hint="eastAsia"/>
          <w:sz w:val="30"/>
          <w:szCs w:val="30"/>
        </w:rPr>
        <w:t>元，与</w:t>
      </w:r>
      <w:r>
        <w:rPr>
          <w:rFonts w:eastAsia="仿宋_GB2312" w:hint="eastAsia"/>
          <w:sz w:val="30"/>
          <w:szCs w:val="30"/>
        </w:rPr>
        <w:t>2024</w:t>
      </w:r>
      <w:r>
        <w:rPr>
          <w:rFonts w:eastAsia="仿宋_GB2312" w:hint="eastAsia"/>
          <w:sz w:val="30"/>
          <w:szCs w:val="30"/>
        </w:rPr>
        <w:t>年预算相比持平；支出决算较上年持平。决算数与预算数持平的主要原因是本年度未用财政拨款经费列支“三公”经费；决算数较上年持平的主要原因是本年度未用财政拨款经费列支“三公”经费。</w:t>
      </w:r>
    </w:p>
    <w:p w:rsidR="00EA7E44" w:rsidRDefault="00452428">
      <w:pPr>
        <w:spacing w:line="600" w:lineRule="exact"/>
        <w:ind w:firstLineChars="200" w:firstLine="602"/>
        <w:rPr>
          <w:rFonts w:ascii="楷体" w:eastAsia="楷体" w:hAnsi="楷体" w:cs="楷体"/>
          <w:b/>
          <w:bCs/>
          <w:sz w:val="30"/>
          <w:szCs w:val="30"/>
        </w:rPr>
      </w:pPr>
      <w:bookmarkStart w:id="85" w:name="_Toc281353864"/>
      <w:bookmarkStart w:id="86" w:name="_Toc13009599"/>
      <w:r>
        <w:rPr>
          <w:rFonts w:ascii="楷体" w:eastAsia="楷体" w:hAnsi="楷体" w:cs="楷体" w:hint="eastAsia"/>
          <w:b/>
          <w:bCs/>
          <w:sz w:val="30"/>
          <w:szCs w:val="30"/>
        </w:rPr>
        <w:lastRenderedPageBreak/>
        <w:t>（二）具体情况</w:t>
      </w:r>
      <w:bookmarkEnd w:id="85"/>
      <w:bookmarkEnd w:id="86"/>
    </w:p>
    <w:p w:rsidR="00EA7E44" w:rsidRDefault="00452428">
      <w:pPr>
        <w:spacing w:line="600" w:lineRule="exact"/>
        <w:ind w:firstLineChars="200" w:firstLine="600"/>
        <w:rPr>
          <w:rFonts w:eastAsia="仿宋_GB2312"/>
          <w:sz w:val="30"/>
          <w:szCs w:val="30"/>
        </w:rPr>
      </w:pPr>
      <w:r>
        <w:rPr>
          <w:rFonts w:eastAsia="仿宋_GB2312" w:hint="eastAsia"/>
          <w:sz w:val="30"/>
          <w:szCs w:val="30"/>
        </w:rPr>
        <w:t>1.</w:t>
      </w:r>
      <w:r>
        <w:rPr>
          <w:rFonts w:eastAsia="仿宋_GB2312" w:hint="eastAsia"/>
          <w:sz w:val="30"/>
          <w:szCs w:val="30"/>
        </w:rPr>
        <w:t>因公出国（境）费预算</w:t>
      </w:r>
      <w:r>
        <w:rPr>
          <w:rFonts w:eastAsia="仿宋_GB2312" w:hint="eastAsia"/>
          <w:sz w:val="30"/>
          <w:szCs w:val="30"/>
        </w:rPr>
        <w:t>0.00</w:t>
      </w:r>
      <w:r>
        <w:rPr>
          <w:rFonts w:eastAsia="仿宋_GB2312" w:hint="eastAsia"/>
          <w:sz w:val="30"/>
          <w:szCs w:val="30"/>
        </w:rPr>
        <w:t>元，支出决算</w:t>
      </w:r>
      <w:r>
        <w:rPr>
          <w:rFonts w:eastAsia="仿宋_GB2312" w:hint="eastAsia"/>
          <w:sz w:val="30"/>
          <w:szCs w:val="30"/>
        </w:rPr>
        <w:t>0.00</w:t>
      </w:r>
      <w:r>
        <w:rPr>
          <w:rFonts w:eastAsia="仿宋_GB2312" w:hint="eastAsia"/>
          <w:sz w:val="30"/>
          <w:szCs w:val="30"/>
        </w:rPr>
        <w:t>元，与预算相比持平；支出决算较上年持平。决算数与预算数持平的主要原因是本年度未用财政拨款经费列支因公出国（境）费；决算数较上年持平的主要原因是本年度未用财政拨款经费列支因公出国（境）费。</w:t>
      </w:r>
    </w:p>
    <w:p w:rsidR="00EA7E44" w:rsidRDefault="00452428">
      <w:pPr>
        <w:spacing w:line="600" w:lineRule="exact"/>
        <w:ind w:firstLineChars="200" w:firstLine="600"/>
        <w:rPr>
          <w:rFonts w:eastAsia="仿宋_GB2312"/>
          <w:sz w:val="30"/>
          <w:szCs w:val="30"/>
        </w:rPr>
      </w:pPr>
      <w:r>
        <w:rPr>
          <w:rFonts w:eastAsia="仿宋_GB2312" w:hint="eastAsia"/>
          <w:sz w:val="30"/>
          <w:szCs w:val="30"/>
        </w:rPr>
        <w:t>2024</w:t>
      </w:r>
      <w:r>
        <w:rPr>
          <w:rFonts w:eastAsia="仿宋_GB2312" w:hint="eastAsia"/>
          <w:sz w:val="30"/>
          <w:szCs w:val="30"/>
        </w:rPr>
        <w:t>年本单位组织的出国团组</w:t>
      </w:r>
      <w:r>
        <w:rPr>
          <w:rFonts w:eastAsia="仿宋_GB2312" w:hint="eastAsia"/>
          <w:sz w:val="30"/>
          <w:szCs w:val="30"/>
        </w:rPr>
        <w:t>0</w:t>
      </w:r>
      <w:r>
        <w:rPr>
          <w:rFonts w:eastAsia="仿宋_GB2312" w:hint="eastAsia"/>
          <w:sz w:val="30"/>
          <w:szCs w:val="30"/>
        </w:rPr>
        <w:t>个，出国</w:t>
      </w:r>
      <w:r>
        <w:rPr>
          <w:rFonts w:eastAsia="仿宋_GB2312" w:hint="eastAsia"/>
          <w:sz w:val="30"/>
          <w:szCs w:val="30"/>
        </w:rPr>
        <w:t>0</w:t>
      </w:r>
      <w:r>
        <w:rPr>
          <w:rFonts w:eastAsia="仿宋_GB2312" w:hint="eastAsia"/>
          <w:sz w:val="30"/>
          <w:szCs w:val="30"/>
        </w:rPr>
        <w:t>人次。</w:t>
      </w:r>
    </w:p>
    <w:p w:rsidR="00EA7E44" w:rsidRDefault="00452428">
      <w:pPr>
        <w:spacing w:line="600" w:lineRule="exact"/>
        <w:ind w:firstLineChars="200" w:firstLine="600"/>
        <w:rPr>
          <w:rFonts w:eastAsia="仿宋_GB2312"/>
          <w:sz w:val="30"/>
          <w:szCs w:val="30"/>
        </w:rPr>
      </w:pPr>
      <w:r>
        <w:rPr>
          <w:rFonts w:eastAsia="仿宋_GB2312" w:hint="eastAsia"/>
          <w:sz w:val="30"/>
          <w:szCs w:val="30"/>
        </w:rPr>
        <w:t>2.</w:t>
      </w:r>
      <w:r>
        <w:rPr>
          <w:rFonts w:eastAsia="仿宋_GB2312" w:hint="eastAsia"/>
          <w:sz w:val="30"/>
          <w:szCs w:val="30"/>
        </w:rPr>
        <w:t>公务用车购置及运行维护费预算</w:t>
      </w:r>
      <w:r>
        <w:rPr>
          <w:rFonts w:eastAsia="仿宋_GB2312" w:hint="eastAsia"/>
          <w:sz w:val="30"/>
          <w:szCs w:val="30"/>
        </w:rPr>
        <w:t>0.00</w:t>
      </w:r>
      <w:r>
        <w:rPr>
          <w:rFonts w:eastAsia="仿宋_GB2312" w:hint="eastAsia"/>
          <w:sz w:val="30"/>
          <w:szCs w:val="30"/>
        </w:rPr>
        <w:t>元，支出决算</w:t>
      </w:r>
      <w:r>
        <w:rPr>
          <w:rFonts w:eastAsia="仿宋_GB2312" w:hint="eastAsia"/>
          <w:sz w:val="30"/>
          <w:szCs w:val="30"/>
        </w:rPr>
        <w:t>0.00</w:t>
      </w:r>
      <w:r>
        <w:rPr>
          <w:rFonts w:eastAsia="仿宋_GB2312" w:hint="eastAsia"/>
          <w:sz w:val="30"/>
          <w:szCs w:val="30"/>
        </w:rPr>
        <w:t>元，与预算相比持平；支出决算较上年持平。决算数与预算数持平的主要原因是本年度未用财政拨款经费列支公务用车购置及运行维护费；决算数较上年持平的主要原因是本年度未用财政拨款经费列支公务用车购置及运行维护费。</w:t>
      </w:r>
      <w:r>
        <w:rPr>
          <w:rFonts w:eastAsia="仿宋_GB2312"/>
          <w:sz w:val="30"/>
          <w:szCs w:val="30"/>
        </w:rPr>
        <w:t>其中</w:t>
      </w:r>
      <w:r>
        <w:rPr>
          <w:rFonts w:eastAsia="仿宋_GB2312" w:hint="eastAsia"/>
          <w:sz w:val="30"/>
          <w:szCs w:val="30"/>
        </w:rPr>
        <w:t>：</w:t>
      </w:r>
    </w:p>
    <w:p w:rsidR="00EA7E44" w:rsidRDefault="00452428">
      <w:pPr>
        <w:spacing w:line="600" w:lineRule="exact"/>
        <w:ind w:firstLineChars="200" w:firstLine="600"/>
        <w:jc w:val="both"/>
        <w:rPr>
          <w:rFonts w:eastAsia="仿宋_GB2312"/>
          <w:sz w:val="30"/>
          <w:szCs w:val="30"/>
        </w:rPr>
      </w:pPr>
      <w:r>
        <w:rPr>
          <w:rFonts w:eastAsia="仿宋_GB2312" w:hint="eastAsia"/>
          <w:sz w:val="30"/>
          <w:szCs w:val="30"/>
        </w:rPr>
        <w:t>公务用车运行维护费预算</w:t>
      </w:r>
      <w:r>
        <w:rPr>
          <w:rFonts w:eastAsia="仿宋_GB2312" w:hint="eastAsia"/>
          <w:sz w:val="30"/>
          <w:szCs w:val="30"/>
        </w:rPr>
        <w:t>0.00</w:t>
      </w:r>
      <w:r>
        <w:rPr>
          <w:rFonts w:eastAsia="仿宋_GB2312" w:hint="eastAsia"/>
          <w:sz w:val="30"/>
          <w:szCs w:val="30"/>
        </w:rPr>
        <w:t>元，支出决算</w:t>
      </w:r>
      <w:r>
        <w:rPr>
          <w:rFonts w:eastAsia="仿宋_GB2312" w:hint="eastAsia"/>
          <w:sz w:val="30"/>
          <w:szCs w:val="30"/>
        </w:rPr>
        <w:t>0.00</w:t>
      </w:r>
      <w:r>
        <w:rPr>
          <w:rFonts w:eastAsia="仿宋_GB2312" w:hint="eastAsia"/>
          <w:sz w:val="30"/>
          <w:szCs w:val="30"/>
        </w:rPr>
        <w:t>元，与预算相比持平；支出决算较上年持平。决算数与预算数持平的主要原因是本年度未用财政拨款经费列支公务用车运行维护费；决算数较上年持平的主要原因是本年度未用财政拨款经费列支公务用车运行维护费。</w:t>
      </w:r>
    </w:p>
    <w:p w:rsidR="00EA7E44" w:rsidRDefault="00452428">
      <w:pPr>
        <w:spacing w:line="600" w:lineRule="exact"/>
        <w:ind w:firstLineChars="200" w:firstLine="600"/>
        <w:jc w:val="both"/>
        <w:rPr>
          <w:rFonts w:eastAsia="仿宋_GB2312"/>
          <w:sz w:val="30"/>
          <w:szCs w:val="30"/>
        </w:rPr>
      </w:pPr>
      <w:r>
        <w:rPr>
          <w:rFonts w:eastAsia="仿宋_GB2312" w:hint="eastAsia"/>
          <w:sz w:val="30"/>
          <w:szCs w:val="30"/>
        </w:rPr>
        <w:t>截至</w:t>
      </w:r>
      <w:r>
        <w:rPr>
          <w:rFonts w:eastAsia="仿宋_GB2312" w:hint="eastAsia"/>
          <w:sz w:val="30"/>
          <w:szCs w:val="30"/>
        </w:rPr>
        <w:t>2024</w:t>
      </w:r>
      <w:r>
        <w:rPr>
          <w:rFonts w:eastAsia="仿宋_GB2312" w:hint="eastAsia"/>
          <w:sz w:val="30"/>
          <w:szCs w:val="30"/>
        </w:rPr>
        <w:t>年</w:t>
      </w:r>
      <w:r>
        <w:rPr>
          <w:rFonts w:eastAsia="仿宋_GB2312" w:hint="eastAsia"/>
          <w:sz w:val="30"/>
          <w:szCs w:val="30"/>
        </w:rPr>
        <w:t>12</w:t>
      </w:r>
      <w:r>
        <w:rPr>
          <w:rFonts w:eastAsia="仿宋_GB2312" w:hint="eastAsia"/>
          <w:sz w:val="30"/>
          <w:szCs w:val="30"/>
        </w:rPr>
        <w:t>月</w:t>
      </w:r>
      <w:r>
        <w:rPr>
          <w:rFonts w:eastAsia="仿宋_GB2312" w:hint="eastAsia"/>
          <w:sz w:val="30"/>
          <w:szCs w:val="30"/>
        </w:rPr>
        <w:t>31</w:t>
      </w:r>
      <w:r>
        <w:rPr>
          <w:rFonts w:eastAsia="仿宋_GB2312" w:hint="eastAsia"/>
          <w:sz w:val="30"/>
          <w:szCs w:val="30"/>
        </w:rPr>
        <w:t>日，使用财政拨款开支运行维护费的公务用车保有量为</w:t>
      </w:r>
      <w:r>
        <w:rPr>
          <w:rFonts w:eastAsia="仿宋_GB2312" w:hint="eastAsia"/>
          <w:sz w:val="30"/>
          <w:szCs w:val="30"/>
        </w:rPr>
        <w:t>0</w:t>
      </w:r>
      <w:r>
        <w:rPr>
          <w:rFonts w:eastAsia="仿宋_GB2312" w:hint="eastAsia"/>
          <w:sz w:val="30"/>
          <w:szCs w:val="30"/>
        </w:rPr>
        <w:t>辆。</w:t>
      </w:r>
    </w:p>
    <w:p w:rsidR="00EA7E44" w:rsidRDefault="00452428">
      <w:pPr>
        <w:spacing w:line="600" w:lineRule="exact"/>
        <w:ind w:firstLineChars="200" w:firstLine="600"/>
        <w:jc w:val="both"/>
        <w:rPr>
          <w:rFonts w:eastAsia="仿宋_GB2312"/>
          <w:sz w:val="30"/>
          <w:szCs w:val="30"/>
        </w:rPr>
      </w:pPr>
      <w:r>
        <w:rPr>
          <w:rFonts w:eastAsia="仿宋_GB2312" w:hint="eastAsia"/>
          <w:sz w:val="30"/>
          <w:szCs w:val="30"/>
        </w:rPr>
        <w:t>公务用车购置费预算</w:t>
      </w:r>
      <w:r>
        <w:rPr>
          <w:rFonts w:eastAsia="仿宋_GB2312" w:hint="eastAsia"/>
          <w:sz w:val="30"/>
          <w:szCs w:val="30"/>
        </w:rPr>
        <w:t>0.00</w:t>
      </w:r>
      <w:r>
        <w:rPr>
          <w:rFonts w:eastAsia="仿宋_GB2312" w:hint="eastAsia"/>
          <w:sz w:val="30"/>
          <w:szCs w:val="30"/>
        </w:rPr>
        <w:t>元，支出决算</w:t>
      </w:r>
      <w:r>
        <w:rPr>
          <w:rFonts w:eastAsia="仿宋_GB2312" w:hint="eastAsia"/>
          <w:sz w:val="30"/>
          <w:szCs w:val="30"/>
        </w:rPr>
        <w:t>0.00</w:t>
      </w:r>
      <w:r>
        <w:rPr>
          <w:rFonts w:eastAsia="仿宋_GB2312" w:hint="eastAsia"/>
          <w:sz w:val="30"/>
          <w:szCs w:val="30"/>
        </w:rPr>
        <w:t>元，与预算相比持平；支出决算较上年持平。决算数与预算数持平的主要原因是本年度未用财政拨款经费列支公务用车购置费；决算数较上年持平的主要原因是本年度未用财政拨款经费列支公务用车购置</w:t>
      </w:r>
      <w:r>
        <w:rPr>
          <w:rFonts w:eastAsia="仿宋_GB2312" w:hint="eastAsia"/>
          <w:sz w:val="30"/>
          <w:szCs w:val="30"/>
        </w:rPr>
        <w:lastRenderedPageBreak/>
        <w:t>费。</w:t>
      </w:r>
    </w:p>
    <w:p w:rsidR="00EA7E44" w:rsidRDefault="00452428">
      <w:pPr>
        <w:spacing w:line="600" w:lineRule="exact"/>
        <w:ind w:firstLineChars="200" w:firstLine="600"/>
        <w:jc w:val="both"/>
        <w:rPr>
          <w:rFonts w:eastAsia="仿宋_GB2312"/>
          <w:sz w:val="30"/>
          <w:szCs w:val="30"/>
        </w:rPr>
      </w:pPr>
      <w:r>
        <w:rPr>
          <w:rFonts w:eastAsia="仿宋_GB2312" w:hint="eastAsia"/>
          <w:sz w:val="30"/>
          <w:szCs w:val="30"/>
        </w:rPr>
        <w:t>2024</w:t>
      </w:r>
      <w:r>
        <w:rPr>
          <w:rFonts w:eastAsia="仿宋_GB2312" w:hint="eastAsia"/>
          <w:sz w:val="30"/>
          <w:szCs w:val="30"/>
        </w:rPr>
        <w:t>年购置公务用车</w:t>
      </w:r>
      <w:r>
        <w:rPr>
          <w:rFonts w:eastAsia="仿宋_GB2312" w:hint="eastAsia"/>
          <w:sz w:val="30"/>
          <w:szCs w:val="30"/>
        </w:rPr>
        <w:t>0</w:t>
      </w:r>
      <w:r>
        <w:rPr>
          <w:rFonts w:eastAsia="仿宋_GB2312" w:hint="eastAsia"/>
          <w:sz w:val="30"/>
          <w:szCs w:val="30"/>
        </w:rPr>
        <w:t>辆。</w:t>
      </w:r>
    </w:p>
    <w:p w:rsidR="00EA7E44" w:rsidRDefault="00452428">
      <w:pPr>
        <w:spacing w:line="600" w:lineRule="exact"/>
        <w:ind w:firstLineChars="200" w:firstLine="600"/>
        <w:jc w:val="both"/>
        <w:rPr>
          <w:rFonts w:eastAsia="仿宋_GB2312"/>
          <w:sz w:val="30"/>
          <w:szCs w:val="30"/>
        </w:rPr>
      </w:pPr>
      <w:r>
        <w:rPr>
          <w:rFonts w:eastAsia="仿宋_GB2312" w:hint="eastAsia"/>
          <w:sz w:val="30"/>
          <w:szCs w:val="30"/>
        </w:rPr>
        <w:t>3.</w:t>
      </w:r>
      <w:r>
        <w:rPr>
          <w:rFonts w:eastAsia="仿宋_GB2312" w:hint="eastAsia"/>
          <w:sz w:val="30"/>
          <w:szCs w:val="30"/>
        </w:rPr>
        <w:t>公务接待费预算</w:t>
      </w:r>
      <w:r>
        <w:rPr>
          <w:rFonts w:eastAsia="仿宋_GB2312" w:hint="eastAsia"/>
          <w:sz w:val="30"/>
          <w:szCs w:val="30"/>
        </w:rPr>
        <w:t>0.00</w:t>
      </w:r>
      <w:r>
        <w:rPr>
          <w:rFonts w:eastAsia="仿宋_GB2312" w:hint="eastAsia"/>
          <w:sz w:val="30"/>
          <w:szCs w:val="30"/>
        </w:rPr>
        <w:t>元，支出决算</w:t>
      </w:r>
      <w:r>
        <w:rPr>
          <w:rFonts w:eastAsia="仿宋_GB2312" w:hint="eastAsia"/>
          <w:sz w:val="30"/>
          <w:szCs w:val="30"/>
        </w:rPr>
        <w:t>0.00</w:t>
      </w:r>
      <w:r>
        <w:rPr>
          <w:rFonts w:eastAsia="仿宋_GB2312" w:hint="eastAsia"/>
          <w:sz w:val="30"/>
          <w:szCs w:val="30"/>
        </w:rPr>
        <w:t>元，与预算相比持平；支出决算较上年持平。决算数与预算数持平的主要原因是本年度未用财政拨款经费列支公务接待费；决算数较上年持平的主要原因是本年度未用财政拨款经费列支公务接待费。</w:t>
      </w:r>
    </w:p>
    <w:p w:rsidR="00EA7E44" w:rsidRDefault="00452428">
      <w:pPr>
        <w:spacing w:line="600" w:lineRule="exact"/>
        <w:ind w:firstLineChars="200" w:firstLine="600"/>
        <w:rPr>
          <w:rFonts w:eastAsia="仿宋_GB2312"/>
          <w:sz w:val="30"/>
          <w:szCs w:val="30"/>
        </w:rPr>
      </w:pPr>
      <w:r>
        <w:rPr>
          <w:rFonts w:eastAsia="仿宋_GB2312" w:hint="eastAsia"/>
          <w:sz w:val="30"/>
          <w:szCs w:val="30"/>
        </w:rPr>
        <w:t>2024</w:t>
      </w:r>
      <w:r>
        <w:rPr>
          <w:rFonts w:eastAsia="仿宋_GB2312" w:hint="eastAsia"/>
          <w:sz w:val="30"/>
          <w:szCs w:val="30"/>
        </w:rPr>
        <w:t>年本单位国内公务接待</w:t>
      </w:r>
      <w:r>
        <w:rPr>
          <w:rFonts w:eastAsia="仿宋_GB2312" w:hint="eastAsia"/>
          <w:sz w:val="30"/>
          <w:szCs w:val="30"/>
        </w:rPr>
        <w:t>0</w:t>
      </w:r>
      <w:r>
        <w:rPr>
          <w:rFonts w:eastAsia="仿宋_GB2312" w:hint="eastAsia"/>
          <w:sz w:val="30"/>
          <w:szCs w:val="30"/>
        </w:rPr>
        <w:t>批次，</w:t>
      </w:r>
      <w:r>
        <w:rPr>
          <w:rFonts w:eastAsia="仿宋_GB2312" w:hint="eastAsia"/>
          <w:sz w:val="30"/>
          <w:szCs w:val="30"/>
        </w:rPr>
        <w:t>0</w:t>
      </w:r>
      <w:r>
        <w:rPr>
          <w:rFonts w:eastAsia="仿宋_GB2312" w:hint="eastAsia"/>
          <w:sz w:val="30"/>
          <w:szCs w:val="30"/>
        </w:rPr>
        <w:t>人次；其中，外事接待</w:t>
      </w:r>
      <w:r>
        <w:rPr>
          <w:rFonts w:eastAsia="仿宋_GB2312" w:hint="eastAsia"/>
          <w:sz w:val="30"/>
          <w:szCs w:val="30"/>
        </w:rPr>
        <w:t>0</w:t>
      </w:r>
      <w:r>
        <w:rPr>
          <w:rFonts w:eastAsia="仿宋_GB2312" w:hint="eastAsia"/>
          <w:sz w:val="30"/>
          <w:szCs w:val="30"/>
        </w:rPr>
        <w:t>批次，</w:t>
      </w:r>
      <w:r>
        <w:rPr>
          <w:rFonts w:eastAsia="仿宋_GB2312" w:hint="eastAsia"/>
          <w:sz w:val="30"/>
          <w:szCs w:val="30"/>
        </w:rPr>
        <w:t>0</w:t>
      </w:r>
      <w:r>
        <w:rPr>
          <w:rFonts w:eastAsia="仿宋_GB2312" w:hint="eastAsia"/>
          <w:sz w:val="30"/>
          <w:szCs w:val="30"/>
        </w:rPr>
        <w:t>人次。</w:t>
      </w:r>
    </w:p>
    <w:p w:rsidR="00EA7E44" w:rsidRDefault="00452428">
      <w:pPr>
        <w:pStyle w:val="2"/>
        <w:spacing w:before="0" w:after="0" w:line="600" w:lineRule="exact"/>
        <w:ind w:firstLineChars="200" w:firstLine="602"/>
        <w:rPr>
          <w:rFonts w:ascii="黑体" w:eastAsia="黑体" w:hAnsi="黑体" w:cs="仿宋_GB2312"/>
          <w:sz w:val="30"/>
          <w:szCs w:val="30"/>
        </w:rPr>
      </w:pPr>
      <w:bookmarkStart w:id="87" w:name="_Toc204182323"/>
      <w:bookmarkStart w:id="88" w:name="_Toc1895013942"/>
      <w:bookmarkStart w:id="89" w:name="_Toc2102885201"/>
      <w:bookmarkStart w:id="90" w:name="_Toc1349690397"/>
      <w:r>
        <w:rPr>
          <w:rFonts w:ascii="黑体" w:eastAsia="黑体" w:hAnsi="黑体" w:cs="仿宋_GB2312" w:hint="eastAsia"/>
          <w:sz w:val="30"/>
          <w:szCs w:val="30"/>
        </w:rPr>
        <w:t>十、机关运行经费支出情况说明</w:t>
      </w:r>
      <w:bookmarkEnd w:id="87"/>
      <w:bookmarkEnd w:id="88"/>
      <w:bookmarkEnd w:id="89"/>
      <w:bookmarkEnd w:id="90"/>
    </w:p>
    <w:p w:rsidR="00EA7E44" w:rsidRDefault="00452428">
      <w:pPr>
        <w:spacing w:line="600" w:lineRule="exact"/>
        <w:ind w:firstLineChars="200" w:firstLine="600"/>
        <w:rPr>
          <w:rFonts w:eastAsia="仿宋_GB2312"/>
          <w:sz w:val="30"/>
          <w:szCs w:val="30"/>
        </w:rPr>
      </w:pPr>
      <w:r>
        <w:rPr>
          <w:rFonts w:eastAsia="仿宋_GB2312" w:hint="eastAsia"/>
          <w:sz w:val="30"/>
          <w:szCs w:val="30"/>
        </w:rPr>
        <w:t>天津渤海轻工投资集团有限公司</w:t>
      </w:r>
      <w:r>
        <w:rPr>
          <w:rFonts w:eastAsia="仿宋_GB2312" w:hint="eastAsia"/>
          <w:sz w:val="30"/>
          <w:szCs w:val="30"/>
        </w:rPr>
        <w:t>2024</w:t>
      </w:r>
      <w:r>
        <w:rPr>
          <w:rFonts w:eastAsia="仿宋_GB2312" w:hint="eastAsia"/>
          <w:sz w:val="30"/>
          <w:szCs w:val="30"/>
        </w:rPr>
        <w:t>年度</w:t>
      </w:r>
      <w:proofErr w:type="gramStart"/>
      <w:r>
        <w:rPr>
          <w:rFonts w:eastAsia="仿宋_GB2312" w:hint="eastAsia"/>
          <w:sz w:val="30"/>
          <w:szCs w:val="30"/>
        </w:rPr>
        <w:t>无机关</w:t>
      </w:r>
      <w:proofErr w:type="gramEnd"/>
      <w:r>
        <w:rPr>
          <w:rFonts w:eastAsia="仿宋_GB2312" w:hint="eastAsia"/>
          <w:sz w:val="30"/>
          <w:szCs w:val="30"/>
        </w:rPr>
        <w:t>运行经费。</w:t>
      </w:r>
    </w:p>
    <w:p w:rsidR="00EA7E44" w:rsidRDefault="00452428">
      <w:pPr>
        <w:pStyle w:val="2"/>
        <w:spacing w:before="0" w:after="0" w:line="600" w:lineRule="exact"/>
        <w:ind w:firstLineChars="200" w:firstLine="602"/>
        <w:rPr>
          <w:rFonts w:ascii="黑体" w:eastAsia="黑体" w:hAnsi="黑体" w:cs="仿宋_GB2312"/>
          <w:sz w:val="30"/>
          <w:szCs w:val="30"/>
        </w:rPr>
      </w:pPr>
      <w:bookmarkStart w:id="91" w:name="_Toc169354537"/>
      <w:bookmarkStart w:id="92" w:name="_Toc376739118"/>
      <w:bookmarkStart w:id="93" w:name="_Toc13434755"/>
      <w:bookmarkStart w:id="94" w:name="_Toc2053194528"/>
      <w:r>
        <w:rPr>
          <w:rFonts w:ascii="黑体" w:eastAsia="黑体" w:hAnsi="黑体" w:cs="仿宋_GB2312" w:hint="eastAsia"/>
          <w:sz w:val="30"/>
          <w:szCs w:val="30"/>
        </w:rPr>
        <w:t>十一、政府采购支出情况说明</w:t>
      </w:r>
      <w:bookmarkEnd w:id="91"/>
      <w:bookmarkEnd w:id="92"/>
      <w:bookmarkEnd w:id="93"/>
      <w:bookmarkEnd w:id="94"/>
    </w:p>
    <w:p w:rsidR="00EA7E44" w:rsidRDefault="00452428">
      <w:pPr>
        <w:spacing w:line="600" w:lineRule="exact"/>
        <w:ind w:firstLineChars="200" w:firstLine="600"/>
        <w:jc w:val="both"/>
        <w:rPr>
          <w:rFonts w:eastAsia="仿宋_GB2312"/>
          <w:sz w:val="30"/>
          <w:szCs w:val="30"/>
        </w:rPr>
      </w:pPr>
      <w:r>
        <w:rPr>
          <w:rFonts w:eastAsia="仿宋_GB2312" w:hint="eastAsia"/>
          <w:sz w:val="30"/>
          <w:szCs w:val="30"/>
        </w:rPr>
        <w:t>天津渤海轻工投资集团有限公司</w:t>
      </w:r>
      <w:r>
        <w:rPr>
          <w:rFonts w:eastAsia="仿宋_GB2312" w:hint="eastAsia"/>
          <w:sz w:val="30"/>
          <w:szCs w:val="30"/>
        </w:rPr>
        <w:t>2024</w:t>
      </w:r>
      <w:r>
        <w:rPr>
          <w:rFonts w:eastAsia="仿宋_GB2312" w:hint="eastAsia"/>
          <w:sz w:val="30"/>
          <w:szCs w:val="30"/>
        </w:rPr>
        <w:t>年政府采购支出总额</w:t>
      </w:r>
      <w:r>
        <w:rPr>
          <w:rFonts w:eastAsia="仿宋_GB2312" w:hint="eastAsia"/>
          <w:sz w:val="30"/>
          <w:szCs w:val="30"/>
        </w:rPr>
        <w:t>53,690,226.62</w:t>
      </w:r>
      <w:r>
        <w:rPr>
          <w:rFonts w:eastAsia="仿宋_GB2312" w:hint="eastAsia"/>
          <w:sz w:val="30"/>
          <w:szCs w:val="30"/>
        </w:rPr>
        <w:t>元，其中：政府采购货物支出</w:t>
      </w:r>
      <w:r>
        <w:rPr>
          <w:rFonts w:eastAsia="仿宋_GB2312" w:hint="eastAsia"/>
          <w:sz w:val="30"/>
          <w:szCs w:val="30"/>
        </w:rPr>
        <w:t>19,258,942.60</w:t>
      </w:r>
      <w:r>
        <w:rPr>
          <w:rFonts w:eastAsia="仿宋_GB2312" w:hint="eastAsia"/>
          <w:sz w:val="30"/>
          <w:szCs w:val="30"/>
        </w:rPr>
        <w:t>元、政府采购工程支出</w:t>
      </w:r>
      <w:r>
        <w:rPr>
          <w:rFonts w:eastAsia="仿宋_GB2312" w:hint="eastAsia"/>
          <w:sz w:val="30"/>
          <w:szCs w:val="30"/>
        </w:rPr>
        <w:t>1,209,388.00</w:t>
      </w:r>
      <w:r>
        <w:rPr>
          <w:rFonts w:eastAsia="仿宋_GB2312" w:hint="eastAsia"/>
          <w:sz w:val="30"/>
          <w:szCs w:val="30"/>
        </w:rPr>
        <w:t>元、政府采购服务支出</w:t>
      </w:r>
      <w:r>
        <w:rPr>
          <w:rFonts w:eastAsia="仿宋_GB2312" w:hint="eastAsia"/>
          <w:sz w:val="30"/>
          <w:szCs w:val="30"/>
        </w:rPr>
        <w:t>33,221,896.02</w:t>
      </w:r>
      <w:r>
        <w:rPr>
          <w:rFonts w:eastAsia="仿宋_GB2312" w:hint="eastAsia"/>
          <w:sz w:val="30"/>
          <w:szCs w:val="30"/>
        </w:rPr>
        <w:t>元。授予中小企业合同金额</w:t>
      </w:r>
      <w:r>
        <w:rPr>
          <w:rFonts w:eastAsia="仿宋_GB2312" w:hint="eastAsia"/>
          <w:sz w:val="30"/>
          <w:szCs w:val="30"/>
        </w:rPr>
        <w:t>28,329,017.61</w:t>
      </w:r>
      <w:r>
        <w:rPr>
          <w:rFonts w:eastAsia="仿宋_GB2312" w:hint="eastAsia"/>
          <w:sz w:val="30"/>
          <w:szCs w:val="30"/>
        </w:rPr>
        <w:t>元，占政府采购支出总额的</w:t>
      </w:r>
      <w:r>
        <w:rPr>
          <w:rFonts w:eastAsia="仿宋_GB2312" w:hint="eastAsia"/>
          <w:sz w:val="30"/>
          <w:szCs w:val="30"/>
        </w:rPr>
        <w:t>52.764%</w:t>
      </w:r>
      <w:r>
        <w:rPr>
          <w:rFonts w:eastAsia="仿宋_GB2312" w:hint="eastAsia"/>
          <w:sz w:val="30"/>
          <w:szCs w:val="30"/>
        </w:rPr>
        <w:t>，其中：授予小</w:t>
      </w:r>
      <w:proofErr w:type="gramStart"/>
      <w:r>
        <w:rPr>
          <w:rFonts w:eastAsia="仿宋_GB2312" w:hint="eastAsia"/>
          <w:sz w:val="30"/>
          <w:szCs w:val="30"/>
        </w:rPr>
        <w:t>微企业</w:t>
      </w:r>
      <w:proofErr w:type="gramEnd"/>
      <w:r>
        <w:rPr>
          <w:rFonts w:eastAsia="仿宋_GB2312" w:hint="eastAsia"/>
          <w:sz w:val="30"/>
          <w:szCs w:val="30"/>
        </w:rPr>
        <w:t>合同金额</w:t>
      </w:r>
      <w:r>
        <w:rPr>
          <w:rFonts w:eastAsia="仿宋_GB2312" w:hint="eastAsia"/>
          <w:sz w:val="30"/>
          <w:szCs w:val="30"/>
        </w:rPr>
        <w:t>8,507,483.15</w:t>
      </w:r>
      <w:r>
        <w:rPr>
          <w:rFonts w:eastAsia="仿宋_GB2312" w:hint="eastAsia"/>
          <w:sz w:val="30"/>
          <w:szCs w:val="30"/>
        </w:rPr>
        <w:t>元，占政府采购支出总额的</w:t>
      </w:r>
      <w:r>
        <w:rPr>
          <w:rFonts w:eastAsia="仿宋_GB2312" w:hint="eastAsia"/>
          <w:sz w:val="30"/>
          <w:szCs w:val="30"/>
        </w:rPr>
        <w:t>15.845%</w:t>
      </w:r>
      <w:r>
        <w:rPr>
          <w:rFonts w:eastAsia="仿宋_GB2312" w:hint="eastAsia"/>
          <w:sz w:val="30"/>
          <w:szCs w:val="30"/>
        </w:rPr>
        <w:t>；货物采购授予中小企业合同金额占货物支出金额的</w:t>
      </w:r>
      <w:r>
        <w:rPr>
          <w:rFonts w:eastAsia="仿宋_GB2312" w:hint="eastAsia"/>
          <w:sz w:val="30"/>
          <w:szCs w:val="30"/>
        </w:rPr>
        <w:t>50.167%</w:t>
      </w:r>
      <w:r>
        <w:rPr>
          <w:rFonts w:eastAsia="仿宋_GB2312" w:hint="eastAsia"/>
          <w:sz w:val="30"/>
          <w:szCs w:val="30"/>
        </w:rPr>
        <w:t>，工程采购授予中小企业合同金额占工程支出金额的</w:t>
      </w:r>
      <w:r>
        <w:rPr>
          <w:rFonts w:eastAsia="仿宋_GB2312" w:hint="eastAsia"/>
          <w:sz w:val="30"/>
          <w:szCs w:val="30"/>
        </w:rPr>
        <w:t>0.000%</w:t>
      </w:r>
      <w:r>
        <w:rPr>
          <w:rFonts w:eastAsia="仿宋_GB2312" w:hint="eastAsia"/>
          <w:sz w:val="30"/>
          <w:szCs w:val="30"/>
        </w:rPr>
        <w:t>，服务采购授予中小企业合同金额占服务支出金额的</w:t>
      </w:r>
      <w:r>
        <w:rPr>
          <w:rFonts w:eastAsia="仿宋_GB2312" w:hint="eastAsia"/>
          <w:sz w:val="30"/>
          <w:szCs w:val="30"/>
        </w:rPr>
        <w:t>56.190%</w:t>
      </w:r>
      <w:r>
        <w:rPr>
          <w:rFonts w:eastAsia="仿宋_GB2312" w:hint="eastAsia"/>
          <w:sz w:val="30"/>
          <w:szCs w:val="30"/>
        </w:rPr>
        <w:t>。</w:t>
      </w:r>
    </w:p>
    <w:p w:rsidR="00EA7E44" w:rsidRDefault="00452428">
      <w:pPr>
        <w:pStyle w:val="2"/>
        <w:spacing w:before="0" w:after="0" w:line="600" w:lineRule="exact"/>
        <w:ind w:firstLineChars="200" w:firstLine="602"/>
        <w:rPr>
          <w:rFonts w:ascii="黑体" w:eastAsia="黑体" w:hAnsi="黑体" w:cs="仿宋_GB2312"/>
          <w:sz w:val="30"/>
          <w:szCs w:val="30"/>
        </w:rPr>
      </w:pPr>
      <w:bookmarkStart w:id="95" w:name="_Toc1072564870"/>
      <w:bookmarkStart w:id="96" w:name="_Toc312144350"/>
      <w:bookmarkStart w:id="97" w:name="_Toc925871084"/>
      <w:bookmarkStart w:id="98" w:name="_Toc125708453"/>
      <w:r>
        <w:rPr>
          <w:rFonts w:ascii="黑体" w:eastAsia="黑体" w:hAnsi="黑体" w:cs="仿宋_GB2312" w:hint="eastAsia"/>
          <w:sz w:val="30"/>
          <w:szCs w:val="30"/>
        </w:rPr>
        <w:t>十二、国有资产占有使用情况说明</w:t>
      </w:r>
      <w:bookmarkEnd w:id="95"/>
      <w:bookmarkEnd w:id="96"/>
      <w:bookmarkEnd w:id="97"/>
      <w:bookmarkEnd w:id="98"/>
    </w:p>
    <w:p w:rsidR="00EA7E44" w:rsidRDefault="00452428">
      <w:pPr>
        <w:spacing w:line="600" w:lineRule="exact"/>
        <w:ind w:firstLineChars="200" w:firstLine="600"/>
        <w:jc w:val="both"/>
        <w:rPr>
          <w:rFonts w:eastAsia="仿宋_GB2312"/>
          <w:sz w:val="30"/>
          <w:szCs w:val="30"/>
        </w:rPr>
      </w:pPr>
      <w:bookmarkStart w:id="99" w:name="_Toc620037172"/>
      <w:r>
        <w:rPr>
          <w:rFonts w:eastAsia="仿宋_GB2312" w:hint="eastAsia"/>
          <w:sz w:val="30"/>
          <w:szCs w:val="30"/>
        </w:rPr>
        <w:t>截至</w:t>
      </w:r>
      <w:r>
        <w:rPr>
          <w:rFonts w:eastAsia="仿宋_GB2312" w:hint="eastAsia"/>
          <w:sz w:val="30"/>
          <w:szCs w:val="30"/>
        </w:rPr>
        <w:t>2024</w:t>
      </w:r>
      <w:r>
        <w:rPr>
          <w:rFonts w:eastAsia="仿宋_GB2312" w:hint="eastAsia"/>
          <w:sz w:val="30"/>
          <w:szCs w:val="30"/>
        </w:rPr>
        <w:t>年</w:t>
      </w:r>
      <w:r>
        <w:rPr>
          <w:rFonts w:eastAsia="仿宋_GB2312" w:hint="eastAsia"/>
          <w:sz w:val="30"/>
          <w:szCs w:val="30"/>
        </w:rPr>
        <w:t>12</w:t>
      </w:r>
      <w:r>
        <w:rPr>
          <w:rFonts w:eastAsia="仿宋_GB2312" w:hint="eastAsia"/>
          <w:sz w:val="30"/>
          <w:szCs w:val="30"/>
        </w:rPr>
        <w:t>月</w:t>
      </w:r>
      <w:r>
        <w:rPr>
          <w:rFonts w:eastAsia="仿宋_GB2312" w:hint="eastAsia"/>
          <w:sz w:val="30"/>
          <w:szCs w:val="30"/>
        </w:rPr>
        <w:t>31</w:t>
      </w:r>
      <w:r>
        <w:rPr>
          <w:rFonts w:eastAsia="仿宋_GB2312" w:hint="eastAsia"/>
          <w:sz w:val="30"/>
          <w:szCs w:val="30"/>
        </w:rPr>
        <w:t>日，天津渤海轻工投资集团有限公司共有车辆</w:t>
      </w:r>
      <w:r>
        <w:rPr>
          <w:rFonts w:eastAsia="仿宋_GB2312" w:hint="eastAsia"/>
          <w:sz w:val="30"/>
          <w:szCs w:val="30"/>
        </w:rPr>
        <w:t>12</w:t>
      </w:r>
      <w:r>
        <w:rPr>
          <w:rFonts w:eastAsia="仿宋_GB2312" w:hint="eastAsia"/>
          <w:sz w:val="30"/>
          <w:szCs w:val="30"/>
        </w:rPr>
        <w:t>辆，其中：其他用车</w:t>
      </w:r>
      <w:r>
        <w:rPr>
          <w:rFonts w:eastAsia="仿宋_GB2312" w:hint="eastAsia"/>
          <w:sz w:val="30"/>
          <w:szCs w:val="30"/>
        </w:rPr>
        <w:t>12</w:t>
      </w:r>
      <w:r>
        <w:rPr>
          <w:rFonts w:eastAsia="仿宋_GB2312" w:hint="eastAsia"/>
          <w:sz w:val="30"/>
          <w:szCs w:val="30"/>
        </w:rPr>
        <w:t>辆，其他用车主要包括办公</w:t>
      </w:r>
      <w:r>
        <w:rPr>
          <w:rFonts w:eastAsia="仿宋_GB2312" w:hint="eastAsia"/>
          <w:sz w:val="30"/>
          <w:szCs w:val="30"/>
        </w:rPr>
        <w:lastRenderedPageBreak/>
        <w:t>用车。单价</w:t>
      </w:r>
      <w:r>
        <w:rPr>
          <w:rFonts w:eastAsia="仿宋_GB2312" w:hint="eastAsia"/>
          <w:sz w:val="30"/>
          <w:szCs w:val="30"/>
        </w:rPr>
        <w:t>100</w:t>
      </w:r>
      <w:r>
        <w:rPr>
          <w:rFonts w:eastAsia="仿宋_GB2312" w:hint="eastAsia"/>
          <w:sz w:val="30"/>
          <w:szCs w:val="30"/>
        </w:rPr>
        <w:t>万元以上的设备</w:t>
      </w:r>
      <w:r>
        <w:rPr>
          <w:rFonts w:eastAsia="仿宋_GB2312" w:hint="eastAsia"/>
          <w:sz w:val="30"/>
          <w:szCs w:val="30"/>
        </w:rPr>
        <w:t>46</w:t>
      </w:r>
      <w:r>
        <w:rPr>
          <w:rFonts w:eastAsia="仿宋_GB2312" w:hint="eastAsia"/>
          <w:sz w:val="30"/>
          <w:szCs w:val="30"/>
        </w:rPr>
        <w:t>台（套）。</w:t>
      </w:r>
    </w:p>
    <w:p w:rsidR="00EA7E44" w:rsidRDefault="00452428">
      <w:pPr>
        <w:pStyle w:val="2"/>
        <w:spacing w:before="0" w:after="0" w:line="600" w:lineRule="exact"/>
        <w:ind w:firstLineChars="200" w:firstLine="602"/>
        <w:rPr>
          <w:rFonts w:ascii="黑体" w:eastAsia="黑体" w:hAnsi="黑体" w:cs="仿宋_GB2312"/>
          <w:sz w:val="30"/>
          <w:szCs w:val="30"/>
        </w:rPr>
      </w:pPr>
      <w:bookmarkStart w:id="100" w:name="_Toc1805544570"/>
      <w:bookmarkStart w:id="101" w:name="_Toc448802626"/>
      <w:bookmarkStart w:id="102" w:name="_Toc2055024476"/>
      <w:r>
        <w:rPr>
          <w:rFonts w:ascii="黑体" w:eastAsia="黑体" w:hAnsi="黑体" w:cs="仿宋_GB2312" w:hint="eastAsia"/>
          <w:sz w:val="30"/>
          <w:szCs w:val="30"/>
        </w:rPr>
        <w:t>十三、预算绩效情况说明</w:t>
      </w:r>
      <w:bookmarkEnd w:id="99"/>
      <w:bookmarkEnd w:id="100"/>
      <w:bookmarkEnd w:id="101"/>
      <w:bookmarkEnd w:id="102"/>
    </w:p>
    <w:p w:rsidR="00EA7E44" w:rsidRDefault="00452428">
      <w:pPr>
        <w:spacing w:line="600" w:lineRule="exact"/>
        <w:jc w:val="both"/>
        <w:rPr>
          <w:rFonts w:eastAsia="仿宋_GB2312"/>
          <w:sz w:val="30"/>
          <w:szCs w:val="30"/>
        </w:rPr>
      </w:pPr>
      <w:r>
        <w:rPr>
          <w:rFonts w:eastAsia="仿宋_GB2312" w:hint="eastAsia"/>
          <w:sz w:val="30"/>
          <w:szCs w:val="30"/>
        </w:rPr>
        <w:t xml:space="preserve">    </w:t>
      </w:r>
      <w:r>
        <w:rPr>
          <w:rFonts w:eastAsia="仿宋_GB2312" w:hint="eastAsia"/>
          <w:sz w:val="30"/>
          <w:szCs w:val="30"/>
        </w:rPr>
        <w:t>天津渤海轻工投资集团有限公司已对</w:t>
      </w:r>
      <w:r>
        <w:rPr>
          <w:rFonts w:eastAsia="仿宋_GB2312" w:hint="eastAsia"/>
          <w:sz w:val="30"/>
          <w:szCs w:val="30"/>
        </w:rPr>
        <w:t>34</w:t>
      </w:r>
      <w:r>
        <w:rPr>
          <w:rFonts w:eastAsia="仿宋_GB2312" w:hint="eastAsia"/>
          <w:sz w:val="30"/>
          <w:szCs w:val="30"/>
        </w:rPr>
        <w:t>个</w:t>
      </w:r>
      <w:r>
        <w:rPr>
          <w:rFonts w:eastAsia="仿宋_GB2312" w:hint="eastAsia"/>
          <w:sz w:val="30"/>
          <w:szCs w:val="30"/>
        </w:rPr>
        <w:t>2024</w:t>
      </w:r>
      <w:r>
        <w:rPr>
          <w:rFonts w:eastAsia="仿宋_GB2312" w:hint="eastAsia"/>
          <w:sz w:val="30"/>
          <w:szCs w:val="30"/>
        </w:rPr>
        <w:t>年度市级项目开展绩效自评，涉及金额</w:t>
      </w:r>
      <w:r>
        <w:rPr>
          <w:rFonts w:eastAsia="仿宋_GB2312" w:hint="eastAsia"/>
          <w:sz w:val="30"/>
          <w:szCs w:val="30"/>
        </w:rPr>
        <w:t>91,145,569.00</w:t>
      </w:r>
      <w:r>
        <w:rPr>
          <w:rFonts w:eastAsia="仿宋_GB2312" w:hint="eastAsia"/>
          <w:sz w:val="30"/>
          <w:szCs w:val="30"/>
        </w:rPr>
        <w:t>元，自评结果已随部门决算一并公开。</w:t>
      </w:r>
    </w:p>
    <w:p w:rsidR="00EA7E44" w:rsidRDefault="00452428">
      <w:pPr>
        <w:spacing w:line="600" w:lineRule="exact"/>
        <w:jc w:val="both"/>
        <w:rPr>
          <w:rFonts w:eastAsia="仿宋_GB2312"/>
          <w:sz w:val="30"/>
          <w:szCs w:val="30"/>
        </w:rPr>
      </w:pPr>
      <w:r>
        <w:rPr>
          <w:rFonts w:eastAsia="仿宋_GB2312"/>
          <w:sz w:val="30"/>
          <w:szCs w:val="30"/>
        </w:rPr>
        <w:t xml:space="preserve">    </w:t>
      </w:r>
      <w:r>
        <w:rPr>
          <w:rFonts w:eastAsia="仿宋_GB2312"/>
          <w:sz w:val="30"/>
          <w:szCs w:val="30"/>
        </w:rPr>
        <w:t>天津渤海轻工投资集团有限公司</w:t>
      </w:r>
      <w:r>
        <w:rPr>
          <w:rFonts w:eastAsia="仿宋_GB2312"/>
          <w:sz w:val="30"/>
          <w:szCs w:val="30"/>
        </w:rPr>
        <w:t>2024</w:t>
      </w:r>
      <w:r>
        <w:rPr>
          <w:rFonts w:eastAsia="仿宋_GB2312"/>
          <w:sz w:val="30"/>
          <w:szCs w:val="30"/>
        </w:rPr>
        <w:t>年度未开展部门评价。</w:t>
      </w:r>
    </w:p>
    <w:p w:rsidR="00EA7E44" w:rsidRDefault="00452428">
      <w:pPr>
        <w:pStyle w:val="2"/>
        <w:spacing w:before="0" w:after="0" w:line="600" w:lineRule="exact"/>
        <w:ind w:firstLineChars="200" w:firstLine="602"/>
        <w:rPr>
          <w:rFonts w:ascii="黑体" w:eastAsia="黑体" w:hAnsi="黑体" w:cs="仿宋_GB2312"/>
          <w:sz w:val="30"/>
          <w:szCs w:val="30"/>
        </w:rPr>
      </w:pPr>
      <w:bookmarkStart w:id="103" w:name="_Toc1063166918"/>
      <w:bookmarkStart w:id="104" w:name="_Toc1374094560"/>
      <w:bookmarkStart w:id="105" w:name="_Toc816873431"/>
      <w:bookmarkStart w:id="106" w:name="_Toc1843655880"/>
      <w:r>
        <w:rPr>
          <w:rFonts w:ascii="黑体" w:eastAsia="黑体" w:hAnsi="黑体" w:cs="仿宋_GB2312" w:hint="eastAsia"/>
          <w:sz w:val="30"/>
          <w:szCs w:val="30"/>
        </w:rPr>
        <w:t>十四、教育、医疗卫生、社会保障和就业、住房保障、涉农补贴等民生支出情况说明</w:t>
      </w:r>
      <w:bookmarkEnd w:id="103"/>
      <w:bookmarkEnd w:id="104"/>
      <w:bookmarkEnd w:id="105"/>
      <w:bookmarkEnd w:id="106"/>
    </w:p>
    <w:p w:rsidR="00EA7E44" w:rsidRDefault="00452428">
      <w:pPr>
        <w:spacing w:line="600" w:lineRule="exact"/>
        <w:rPr>
          <w:rFonts w:eastAsia="楷体"/>
          <w:sz w:val="30"/>
          <w:szCs w:val="30"/>
        </w:rPr>
      </w:pPr>
      <w:r>
        <w:rPr>
          <w:rFonts w:eastAsia="仿宋_GB2312" w:hint="eastAsia"/>
          <w:sz w:val="30"/>
          <w:szCs w:val="30"/>
        </w:rPr>
        <w:t xml:space="preserve">    </w:t>
      </w:r>
      <w:r>
        <w:rPr>
          <w:rFonts w:eastAsia="仿宋_GB2312" w:hint="eastAsia"/>
          <w:sz w:val="30"/>
          <w:szCs w:val="30"/>
        </w:rPr>
        <w:t>天津渤海轻工投资集团有限公司不属于乡、镇、</w:t>
      </w:r>
      <w:proofErr w:type="gramStart"/>
      <w:r>
        <w:rPr>
          <w:rFonts w:eastAsia="仿宋_GB2312" w:hint="eastAsia"/>
          <w:sz w:val="30"/>
          <w:szCs w:val="30"/>
        </w:rPr>
        <w:t>街级单位</w:t>
      </w:r>
      <w:proofErr w:type="gramEnd"/>
      <w:r>
        <w:rPr>
          <w:rFonts w:eastAsia="仿宋_GB2312" w:hint="eastAsia"/>
          <w:sz w:val="30"/>
          <w:szCs w:val="30"/>
        </w:rPr>
        <w:t>，不涉及公开</w:t>
      </w:r>
      <w:r>
        <w:rPr>
          <w:rFonts w:eastAsia="仿宋_GB2312" w:hint="eastAsia"/>
          <w:sz w:val="30"/>
          <w:szCs w:val="30"/>
        </w:rPr>
        <w:t>2024</w:t>
      </w:r>
      <w:r>
        <w:rPr>
          <w:rFonts w:eastAsia="仿宋_GB2312" w:hint="eastAsia"/>
          <w:sz w:val="30"/>
          <w:szCs w:val="30"/>
        </w:rPr>
        <w:t>年度教育、医疗卫生、社会保障和就业、住房保障、涉农补贴等民生支出情况。</w:t>
      </w:r>
      <w:r>
        <w:br w:type="page"/>
      </w:r>
    </w:p>
    <w:p w:rsidR="00EA7E44" w:rsidRDefault="00452428">
      <w:pPr>
        <w:pStyle w:val="1"/>
        <w:spacing w:before="0" w:after="0" w:line="600" w:lineRule="exact"/>
        <w:jc w:val="center"/>
        <w:rPr>
          <w:rFonts w:ascii="方正小标宋简体" w:eastAsia="方正小标宋简体" w:hAnsi="方正小标宋简体" w:cs="方正小标宋简体"/>
          <w:b w:val="0"/>
        </w:rPr>
      </w:pPr>
      <w:bookmarkStart w:id="107" w:name="_Toc282832597"/>
      <w:bookmarkStart w:id="108" w:name="_Toc368130082"/>
      <w:bookmarkStart w:id="109" w:name="_Toc328799546"/>
      <w:bookmarkStart w:id="110" w:name="_Toc1582447786"/>
      <w:r>
        <w:rPr>
          <w:rFonts w:ascii="方正小标宋简体" w:eastAsia="方正小标宋简体" w:hAnsi="方正小标宋简体" w:cs="方正小标宋简体" w:hint="eastAsia"/>
          <w:b w:val="0"/>
        </w:rPr>
        <w:lastRenderedPageBreak/>
        <w:t>第四部分  名词解释</w:t>
      </w:r>
      <w:bookmarkEnd w:id="107"/>
      <w:bookmarkEnd w:id="108"/>
      <w:bookmarkEnd w:id="109"/>
      <w:bookmarkEnd w:id="110"/>
    </w:p>
    <w:p w:rsidR="00EA7E44" w:rsidRDefault="00EA7E44">
      <w:pPr>
        <w:spacing w:line="600" w:lineRule="exact"/>
        <w:ind w:firstLineChars="200" w:firstLine="600"/>
        <w:rPr>
          <w:rFonts w:ascii="仿宋_GB2312" w:eastAsia="仿宋_GB2312"/>
          <w:sz w:val="30"/>
          <w:szCs w:val="30"/>
        </w:rPr>
      </w:pPr>
    </w:p>
    <w:p w:rsidR="00EA7E44" w:rsidRDefault="00452428">
      <w:pPr>
        <w:spacing w:line="600" w:lineRule="exact"/>
        <w:ind w:firstLineChars="200" w:firstLine="600"/>
        <w:rPr>
          <w:rFonts w:eastAsia="仿宋_GB2312"/>
          <w:sz w:val="30"/>
          <w:szCs w:val="30"/>
        </w:rPr>
      </w:pPr>
      <w:r>
        <w:rPr>
          <w:rFonts w:eastAsia="仿宋_GB2312" w:hint="eastAsia"/>
          <w:sz w:val="30"/>
          <w:szCs w:val="30"/>
        </w:rPr>
        <w:t>1.</w:t>
      </w:r>
      <w:r>
        <w:rPr>
          <w:rFonts w:eastAsia="仿宋_GB2312" w:hint="eastAsia"/>
          <w:sz w:val="30"/>
          <w:szCs w:val="30"/>
        </w:rPr>
        <w:t>部门决算。是指各部门依据国家有关法律法规规定及其履行职能情况编制，反映部门所有预算收支和结余执行结果及绩效等情况的综合性年度报告，是改进部门预算执行以及编制后续年度部门预算的参考和依据。</w:t>
      </w:r>
    </w:p>
    <w:p w:rsidR="00EA7E44" w:rsidRDefault="00452428">
      <w:pPr>
        <w:spacing w:line="600" w:lineRule="exact"/>
        <w:ind w:firstLineChars="200" w:firstLine="600"/>
        <w:rPr>
          <w:rFonts w:eastAsia="仿宋_GB2312"/>
          <w:sz w:val="30"/>
          <w:szCs w:val="30"/>
        </w:rPr>
      </w:pPr>
      <w:r>
        <w:rPr>
          <w:rFonts w:eastAsia="仿宋_GB2312" w:hint="eastAsia"/>
          <w:sz w:val="30"/>
          <w:szCs w:val="30"/>
        </w:rPr>
        <w:t>2.</w:t>
      </w:r>
      <w:r>
        <w:rPr>
          <w:rFonts w:eastAsia="仿宋_GB2312" w:hint="eastAsia"/>
          <w:sz w:val="30"/>
          <w:szCs w:val="30"/>
        </w:rPr>
        <w:t>机关运行经费。反映为保障行政单位（含参照公务员管理事业单位）运行用于购买货物和服务的各项资金，包括办公费、印刷费、邮电费、差旅费、会议费、福利费、日常维修费、专用材料及一般设备购置费、办公用房水电费、办公用房取暖费、办公用房物业管理费、公务用车运行维护费以及其他费用。</w:t>
      </w:r>
    </w:p>
    <w:p w:rsidR="00EA7E44" w:rsidRDefault="00452428">
      <w:pPr>
        <w:spacing w:line="600" w:lineRule="exact"/>
        <w:ind w:firstLineChars="200" w:firstLine="600"/>
        <w:rPr>
          <w:rFonts w:eastAsia="仿宋_GB2312"/>
          <w:sz w:val="30"/>
          <w:szCs w:val="30"/>
        </w:rPr>
      </w:pPr>
      <w:r>
        <w:rPr>
          <w:rFonts w:eastAsia="仿宋_GB2312" w:hint="eastAsia"/>
          <w:sz w:val="30"/>
          <w:szCs w:val="30"/>
        </w:rPr>
        <w:t>3.</w:t>
      </w:r>
      <w:r>
        <w:rPr>
          <w:rFonts w:eastAsia="仿宋_GB2312" w:hint="eastAsia"/>
          <w:sz w:val="30"/>
          <w:szCs w:val="30"/>
        </w:rPr>
        <w:t>“三公”经费。是指各部门用财政拨款安排的因公出国（境）费、公务用车购置及运行维护费和公务接待费。其中，因公出国（境）</w:t>
      </w:r>
      <w:proofErr w:type="gramStart"/>
      <w:r>
        <w:rPr>
          <w:rFonts w:eastAsia="仿宋_GB2312" w:hint="eastAsia"/>
          <w:sz w:val="30"/>
          <w:szCs w:val="30"/>
        </w:rPr>
        <w:t>费反映</w:t>
      </w:r>
      <w:proofErr w:type="gramEnd"/>
      <w:r>
        <w:rPr>
          <w:rFonts w:eastAsia="仿宋_GB2312" w:hint="eastAsia"/>
          <w:sz w:val="30"/>
          <w:szCs w:val="30"/>
        </w:rPr>
        <w:t>单位公务出国（境）的国际旅费、国外城市间交通费、住宿费、伙食费、培训费、公杂费等支出；公务用车购置及运行维护费反映单位公务用车车辆购置支出（</w:t>
      </w:r>
      <w:proofErr w:type="gramStart"/>
      <w:r>
        <w:rPr>
          <w:rFonts w:eastAsia="仿宋_GB2312" w:hint="eastAsia"/>
          <w:sz w:val="30"/>
          <w:szCs w:val="30"/>
        </w:rPr>
        <w:t>含车辆</w:t>
      </w:r>
      <w:proofErr w:type="gramEnd"/>
      <w:r>
        <w:rPr>
          <w:rFonts w:eastAsia="仿宋_GB2312" w:hint="eastAsia"/>
          <w:sz w:val="30"/>
          <w:szCs w:val="30"/>
        </w:rPr>
        <w:t>购置税）及燃料费、维修费、过桥过路费、保险费、安全奖励费用等支出；公务接待</w:t>
      </w:r>
      <w:proofErr w:type="gramStart"/>
      <w:r>
        <w:rPr>
          <w:rFonts w:eastAsia="仿宋_GB2312" w:hint="eastAsia"/>
          <w:sz w:val="30"/>
          <w:szCs w:val="30"/>
        </w:rPr>
        <w:t>费反映</w:t>
      </w:r>
      <w:proofErr w:type="gramEnd"/>
      <w:r>
        <w:rPr>
          <w:rFonts w:eastAsia="仿宋_GB2312" w:hint="eastAsia"/>
          <w:sz w:val="30"/>
          <w:szCs w:val="30"/>
        </w:rPr>
        <w:t>单位按规定开支的各类公务接待（含外宾接待）支出。</w:t>
      </w:r>
    </w:p>
    <w:sectPr w:rsidR="00EA7E44">
      <w:pgSz w:w="11906" w:h="16838"/>
      <w:pgMar w:top="1440" w:right="1800" w:bottom="1440" w:left="1800" w:header="851" w:footer="992" w:gutter="0"/>
      <w:cols w:space="720"/>
      <w:docGrid w:type="lines" w:linePitch="312"/>
    </w:sectPr>
  </w:body>
</w:document>
</file>

<file path=word/endnotes.xml><?xml version="1.0" encoding="utf-8"?>
<w:endnotes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A4799F" w:rsidRDefault="00A4799F">
      <w:pPr>
        <w:spacing w:line="240" w:lineRule="auto"/>
      </w:pPr>
      <w:r>
        <w:separator/>
      </w:r>
    </w:p>
  </w:endnote>
  <w:endnote w:type="continuationSeparator" w:id="0">
    <w:p w:rsidR="00A4799F" w:rsidRDefault="00A4799F">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00"/>
    <w:family w:val="roman"/>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 w:name="黑体">
    <w:altName w:val="SimHei"/>
    <w:panose1 w:val="02010609060101010101"/>
    <w:charset w:val="86"/>
    <w:family w:val="modern"/>
    <w:pitch w:val="fixed"/>
    <w:sig w:usb0="800002BF" w:usb1="38CF7CFA" w:usb2="00000016" w:usb3="00000000" w:csb0="00040001" w:csb1="00000000"/>
  </w:font>
  <w:font w:name="方正小标宋简体">
    <w:altName w:val="Malgun Gothic Semilight"/>
    <w:charset w:val="86"/>
    <w:family w:val="script"/>
    <w:pitch w:val="fixed"/>
    <w:sig w:usb0="00000000" w:usb1="080E0000" w:usb2="00000010" w:usb3="00000000" w:csb0="00040000" w:csb1="00000000"/>
  </w:font>
  <w:font w:name="楷体">
    <w:panose1 w:val="02010609060101010101"/>
    <w:charset w:val="86"/>
    <w:family w:val="modern"/>
    <w:pitch w:val="fixed"/>
    <w:sig w:usb0="800002BF" w:usb1="38CF7CFA" w:usb2="00000016" w:usb3="00000000" w:csb0="00040001" w:csb1="00000000"/>
  </w:font>
  <w:font w:name="仿宋_GB2312">
    <w:altName w:val="仿宋"/>
    <w:charset w:val="86"/>
    <w:family w:val="auto"/>
    <w:pitch w:val="default"/>
    <w:sig w:usb0="00000001" w:usb1="080E0000" w:usb2="00000000" w:usb3="00000000" w:csb0="00040000" w:csb1="00000000"/>
  </w:font>
  <w:font w:name="仿宋">
    <w:panose1 w:val="02010609060101010101"/>
    <w:charset w:val="86"/>
    <w:family w:val="modern"/>
    <w:pitch w:val="fixed"/>
    <w:sig w:usb0="800002BF" w:usb1="38CF7CFA" w:usb2="00000016" w:usb3="00000000" w:csb0="00040001"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rPr>
        <w:rStyle w:val="ab"/>
      </w:rPr>
      <w:id w:val="-1828887036"/>
      <w:docPartObj>
        <w:docPartGallery w:val="AutoText"/>
      </w:docPartObj>
    </w:sdtPr>
    <w:sdtEndPr>
      <w:rPr>
        <w:rStyle w:val="ab"/>
      </w:rPr>
    </w:sdtEndPr>
    <w:sdtContent>
      <w:p w:rsidR="00EA7E44" w:rsidRDefault="00452428">
        <w:pPr>
          <w:pStyle w:val="a5"/>
          <w:framePr w:wrap="auto" w:vAnchor="text" w:hAnchor="margin" w:xAlign="center" w:y="1"/>
          <w:rPr>
            <w:rStyle w:val="ab"/>
          </w:rPr>
        </w:pPr>
        <w:r>
          <w:rPr>
            <w:rStyle w:val="ab"/>
          </w:rPr>
          <w:fldChar w:fldCharType="begin"/>
        </w:r>
        <w:r>
          <w:rPr>
            <w:rStyle w:val="ab"/>
          </w:rPr>
          <w:instrText>PAGE</w:instrText>
        </w:r>
        <w:r>
          <w:rPr>
            <w:rStyle w:val="ab"/>
          </w:rPr>
          <w:fldChar w:fldCharType="separate"/>
        </w:r>
        <w:r>
          <w:rPr>
            <w:rStyle w:val="ab"/>
          </w:rPr>
          <w:t>XXX</w:t>
        </w:r>
        <w:r>
          <w:rPr>
            <w:rStyle w:val="ab"/>
          </w:rPr>
          <w:fldChar w:fldCharType="end"/>
        </w:r>
      </w:p>
    </w:sdtContent>
  </w:sdt>
  <w:p w:rsidR="00EA7E44" w:rsidRDefault="00EA7E44">
    <w:pPr>
      <w:pStyle w:val="a5"/>
    </w:pPr>
  </w:p>
</w:ftr>
</file>

<file path=word/footer2.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A7E44" w:rsidRDefault="00EA7E44">
    <w:pPr>
      <w:pStyle w:val="a5"/>
    </w:pPr>
  </w:p>
</w:ftr>
</file>

<file path=word/footer3.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A7E44" w:rsidRDefault="00EA7E44">
    <w:pPr>
      <w:pStyle w:val="a5"/>
    </w:pPr>
  </w:p>
</w:ftr>
</file>

<file path=word/footer4.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A7E44" w:rsidRDefault="00EA7E44">
    <w:pPr>
      <w:pStyle w:val="a5"/>
    </w:pPr>
  </w:p>
</w:ftr>
</file>

<file path=word/footer5.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rPr>
        <w:rStyle w:val="ab"/>
      </w:rPr>
      <w:id w:val="164598362"/>
      <w:docPartObj>
        <w:docPartGallery w:val="AutoText"/>
      </w:docPartObj>
    </w:sdtPr>
    <w:sdtEndPr>
      <w:rPr>
        <w:rStyle w:val="ab"/>
      </w:rPr>
    </w:sdtEndPr>
    <w:sdtContent>
      <w:p w:rsidR="00EA7E44" w:rsidRDefault="00452428">
        <w:pPr>
          <w:pStyle w:val="a5"/>
          <w:framePr w:wrap="auto" w:vAnchor="text" w:hAnchor="margin" w:xAlign="center" w:y="1"/>
          <w:rPr>
            <w:rStyle w:val="ab"/>
          </w:rPr>
        </w:pPr>
        <w:r>
          <w:rPr>
            <w:rStyle w:val="ab"/>
          </w:rPr>
          <w:fldChar w:fldCharType="begin"/>
        </w:r>
        <w:r>
          <w:rPr>
            <w:rStyle w:val="ab"/>
          </w:rPr>
          <w:instrText xml:space="preserve"> PAGE </w:instrText>
        </w:r>
        <w:r>
          <w:rPr>
            <w:rStyle w:val="ab"/>
          </w:rPr>
          <w:fldChar w:fldCharType="separate"/>
        </w:r>
        <w:r w:rsidR="00BD4A04">
          <w:rPr>
            <w:rStyle w:val="ab"/>
            <w:noProof/>
          </w:rPr>
          <w:t>17</w:t>
        </w:r>
        <w:r>
          <w:rPr>
            <w:rStyle w:val="ab"/>
          </w:rPr>
          <w:fldChar w:fldCharType="end"/>
        </w:r>
      </w:p>
    </w:sdtContent>
  </w:sdt>
  <w:p w:rsidR="00EA7E44" w:rsidRDefault="00EA7E44">
    <w:pPr>
      <w:pStyle w:val="a5"/>
    </w:pPr>
  </w:p>
</w:ftr>
</file>

<file path=word/footnotes.xml><?xml version="1.0" encoding="utf-8"?>
<w:footnotes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A4799F" w:rsidRDefault="00A4799F">
      <w:pPr>
        <w:spacing w:line="240" w:lineRule="auto"/>
      </w:pPr>
      <w:r>
        <w:separator/>
      </w:r>
    </w:p>
  </w:footnote>
  <w:footnote w:type="continuationSeparator" w:id="0">
    <w:p w:rsidR="00A4799F" w:rsidRDefault="00A4799F">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A7E44" w:rsidRDefault="00EA7E44">
    <w:pPr>
      <w:pStyle w:val="a7"/>
    </w:pPr>
  </w:p>
</w:hdr>
</file>

<file path=word/header2.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A7E44" w:rsidRDefault="00EA7E44"/>
</w:hdr>
</file>

<file path=word/header3.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A7E44" w:rsidRDefault="00EA7E44">
    <w:pPr>
      <w:pStyle w:val="a7"/>
    </w:pPr>
  </w:p>
</w:hdr>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bordersDoNotSurroundHeader/>
  <w:bordersDoNotSurroundFooter/>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NotTrackMoves/>
  <w:defaultTabStop w:val="294"/>
  <w:drawingGridVerticalSpacing w:val="156"/>
  <w:noPunctuationKerning/>
  <w:characterSpacingControl w:val="compressPunctuation"/>
  <w:footnotePr>
    <w:footnote w:id="-1"/>
    <w:footnote w:id="0"/>
  </w:footnotePr>
  <w:endnotePr>
    <w:endnote w:id="-1"/>
    <w:endnote w:id="0"/>
  </w:endnotePr>
  <w:compat>
    <w:spaceForUL/>
    <w:balanceSingleByteDoubleByteWidth/>
    <w:doNotLeaveBackslashAlone/>
    <w:doNotExpandShiftReturn/>
    <w:adjustLineHeightInTable/>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commondata" w:val="eyJoZGlkIjoiMDYyNzRjODIwNDMyMWFhMzA3ZWZkM2QwNzBjNmI1ZGYifQ=="/>
  </w:docVars>
  <w:rsids>
    <w:rsidRoot w:val="00EA7E44"/>
    <w:rsid w:val="002A4489"/>
    <w:rsid w:val="00452428"/>
    <w:rsid w:val="008E4C8D"/>
    <w:rsid w:val="00A4799F"/>
    <w:rsid w:val="00BD4A04"/>
    <w:rsid w:val="00CC786E"/>
    <w:rsid w:val="00EA7E44"/>
    <w:rsid w:val="41396956"/>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4C674BC1"/>
  <w15:docId w15:val="{4002A24A-10B5-4F78-970F-B7EC2A5DD11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宋体" w:hAnsi="Times New Roman" w:cs="Times New Roman"/>
        <w:lang w:val="en-US" w:eastAsia="zh-CN" w:bidi="ar-SA"/>
      </w:rPr>
    </w:rPrDefault>
    <w:pPrDefault/>
  </w:docDefaults>
  <w:latentStyles w:defLockedState="0" w:defUIPriority="0" w:defSemiHidden="0" w:defUnhideWhenUsed="0" w:defQFormat="0" w:count="371">
    <w:lsdException w:name="Normal" w:qFormat="1"/>
    <w:lsdException w:name="heading 1" w:uiPriority="9" w:qFormat="1"/>
    <w:lsdException w:name="heading 2" w:uiPriority="9" w:unhideWhenUsed="1" w:qFormat="1"/>
    <w:lsdException w:name="heading 3" w:uiPriority="9" w:unhideWhenUsed="1" w:qFormat="1"/>
    <w:lsdException w:name="toc 1" w:uiPriority="39" w:unhideWhenUsed="1" w:qFormat="1"/>
    <w:lsdException w:name="toc 2" w:uiPriority="39" w:unhideWhenUsed="1" w:qFormat="1"/>
    <w:lsdException w:name="toc 3" w:uiPriority="39" w:unhideWhenUsed="1" w:qFormat="1"/>
    <w:lsdException w:name="header" w:unhideWhenUsed="1" w:qFormat="1"/>
    <w:lsdException w:name="footer" w:unhideWhenUsed="1" w:qFormat="1"/>
    <w:lsdException w:name="Default Paragraph Font" w:semiHidden="1" w:uiPriority="1" w:unhideWhenUsed="1"/>
    <w:lsdException w:name="Hyperlink" w:uiPriority="99" w:unhideWhenUsed="1" w:qFormat="1"/>
    <w:lsdException w:name="HTML Top of Form" w:semiHidden="1" w:uiPriority="99" w:unhideWhenUsed="1"/>
    <w:lsdException w:name="HTML Bottom of Form" w:semiHidden="1" w:uiPriority="99" w:unhideWhenUsed="1"/>
    <w:lsdException w:name="Normal (Web)" w:uiPriority="99" w:unhideWhenUsed="1" w:qFormat="1"/>
    <w:lsdException w:name="Normal Table" w:semiHidden="1" w:uiPriority="99"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uiPriority="99" w:unhideWhenUsed="1" w:qFormat="1"/>
    <w:lsdException w:name="Table Grid" w:qFormat="1"/>
    <w:lsdException w:name="Table Theme" w:semiHidden="1" w:unhideWhenUsed="1"/>
    <w:lsdException w:name="Placeholder Text" w:semiHidden="1" w:uiPriority="99"/>
    <w:lsdException w:name="No Spacing" w:uiPriority="99"/>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99"/>
    <w:lsdException w:name="Quote" w:uiPriority="99"/>
    <w:lsdException w:name="Intense Quote" w:uiPriority="99"/>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a">
    <w:name w:val="Normal"/>
    <w:qFormat/>
    <w:pPr>
      <w:widowControl w:val="0"/>
      <w:adjustRightInd w:val="0"/>
      <w:spacing w:line="360" w:lineRule="atLeast"/>
      <w:textAlignment w:val="baseline"/>
    </w:pPr>
    <w:rPr>
      <w:sz w:val="24"/>
    </w:rPr>
  </w:style>
  <w:style w:type="paragraph" w:styleId="1">
    <w:name w:val="heading 1"/>
    <w:basedOn w:val="a"/>
    <w:next w:val="a"/>
    <w:link w:val="10"/>
    <w:uiPriority w:val="9"/>
    <w:qFormat/>
    <w:pPr>
      <w:keepNext/>
      <w:keepLines/>
      <w:spacing w:before="340" w:after="330" w:line="578" w:lineRule="atLeast"/>
      <w:outlineLvl w:val="0"/>
    </w:pPr>
    <w:rPr>
      <w:b/>
      <w:bCs/>
      <w:kern w:val="44"/>
      <w:sz w:val="44"/>
      <w:szCs w:val="44"/>
    </w:rPr>
  </w:style>
  <w:style w:type="paragraph" w:styleId="2">
    <w:name w:val="heading 2"/>
    <w:basedOn w:val="a"/>
    <w:next w:val="a"/>
    <w:link w:val="20"/>
    <w:uiPriority w:val="9"/>
    <w:unhideWhenUsed/>
    <w:qFormat/>
    <w:pPr>
      <w:keepNext/>
      <w:keepLines/>
      <w:spacing w:before="260" w:after="260" w:line="416" w:lineRule="atLeast"/>
      <w:outlineLvl w:val="1"/>
    </w:pPr>
    <w:rPr>
      <w:rFonts w:ascii="Cambria" w:hAnsi="Cambria"/>
      <w:b/>
      <w:bCs/>
      <w:sz w:val="32"/>
      <w:szCs w:val="32"/>
    </w:rPr>
  </w:style>
  <w:style w:type="paragraph" w:styleId="3">
    <w:name w:val="heading 3"/>
    <w:basedOn w:val="a"/>
    <w:next w:val="a"/>
    <w:link w:val="30"/>
    <w:uiPriority w:val="9"/>
    <w:unhideWhenUsed/>
    <w:qFormat/>
    <w:pPr>
      <w:keepNext/>
      <w:keepLines/>
      <w:spacing w:before="260" w:after="260" w:line="416" w:lineRule="atLeast"/>
      <w:outlineLvl w:val="2"/>
    </w:pPr>
    <w:rPr>
      <w:b/>
      <w:bCs/>
      <w:sz w:val="32"/>
      <w:szCs w:val="32"/>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styleId="31">
    <w:name w:val="toc 3"/>
    <w:basedOn w:val="a"/>
    <w:next w:val="a"/>
    <w:uiPriority w:val="39"/>
    <w:unhideWhenUsed/>
    <w:qFormat/>
    <w:pPr>
      <w:widowControl/>
      <w:adjustRightInd/>
      <w:spacing w:after="100" w:line="276" w:lineRule="auto"/>
      <w:ind w:left="440"/>
      <w:textAlignment w:val="auto"/>
    </w:pPr>
    <w:rPr>
      <w:rFonts w:ascii="Calibri" w:hAnsi="Calibri"/>
      <w:sz w:val="22"/>
      <w:szCs w:val="22"/>
    </w:rPr>
  </w:style>
  <w:style w:type="paragraph" w:styleId="a3">
    <w:name w:val="Balloon Text"/>
    <w:basedOn w:val="a"/>
    <w:link w:val="a4"/>
    <w:uiPriority w:val="99"/>
    <w:unhideWhenUsed/>
    <w:qFormat/>
    <w:pPr>
      <w:spacing w:line="240" w:lineRule="auto"/>
    </w:pPr>
    <w:rPr>
      <w:sz w:val="18"/>
      <w:szCs w:val="18"/>
    </w:rPr>
  </w:style>
  <w:style w:type="paragraph" w:styleId="a5">
    <w:name w:val="footer"/>
    <w:basedOn w:val="a"/>
    <w:link w:val="a6"/>
    <w:unhideWhenUsed/>
    <w:qFormat/>
    <w:pPr>
      <w:tabs>
        <w:tab w:val="center" w:pos="4153"/>
        <w:tab w:val="right" w:pos="8306"/>
      </w:tabs>
      <w:snapToGrid w:val="0"/>
      <w:spacing w:line="240" w:lineRule="atLeast"/>
    </w:pPr>
    <w:rPr>
      <w:sz w:val="18"/>
      <w:szCs w:val="18"/>
    </w:rPr>
  </w:style>
  <w:style w:type="paragraph" w:styleId="a7">
    <w:name w:val="header"/>
    <w:basedOn w:val="a"/>
    <w:link w:val="a8"/>
    <w:unhideWhenUsed/>
    <w:qFormat/>
    <w:pPr>
      <w:pBdr>
        <w:bottom w:val="single" w:sz="6" w:space="1" w:color="auto"/>
      </w:pBdr>
      <w:tabs>
        <w:tab w:val="center" w:pos="4153"/>
        <w:tab w:val="right" w:pos="8306"/>
      </w:tabs>
      <w:snapToGrid w:val="0"/>
      <w:spacing w:line="240" w:lineRule="atLeast"/>
      <w:jc w:val="center"/>
    </w:pPr>
    <w:rPr>
      <w:sz w:val="18"/>
      <w:szCs w:val="18"/>
    </w:rPr>
  </w:style>
  <w:style w:type="paragraph" w:styleId="11">
    <w:name w:val="toc 1"/>
    <w:basedOn w:val="a"/>
    <w:next w:val="a"/>
    <w:uiPriority w:val="39"/>
    <w:unhideWhenUsed/>
    <w:qFormat/>
    <w:pPr>
      <w:widowControl/>
      <w:tabs>
        <w:tab w:val="right" w:leader="dot" w:pos="8296"/>
      </w:tabs>
      <w:adjustRightInd/>
      <w:spacing w:after="100" w:line="276" w:lineRule="auto"/>
      <w:textAlignment w:val="auto"/>
    </w:pPr>
    <w:rPr>
      <w:rFonts w:ascii="黑体" w:eastAsia="黑体" w:hAnsi="黑体" w:cs="方正小标宋简体"/>
      <w:sz w:val="22"/>
      <w:szCs w:val="22"/>
    </w:rPr>
  </w:style>
  <w:style w:type="paragraph" w:styleId="21">
    <w:name w:val="toc 2"/>
    <w:basedOn w:val="a"/>
    <w:next w:val="a"/>
    <w:uiPriority w:val="39"/>
    <w:unhideWhenUsed/>
    <w:qFormat/>
    <w:pPr>
      <w:widowControl/>
      <w:adjustRightInd/>
      <w:spacing w:after="100" w:line="276" w:lineRule="auto"/>
      <w:ind w:left="220"/>
      <w:textAlignment w:val="auto"/>
    </w:pPr>
    <w:rPr>
      <w:rFonts w:ascii="Calibri" w:hAnsi="Calibri"/>
      <w:sz w:val="22"/>
      <w:szCs w:val="22"/>
    </w:rPr>
  </w:style>
  <w:style w:type="paragraph" w:styleId="a9">
    <w:name w:val="Normal (Web)"/>
    <w:basedOn w:val="a"/>
    <w:uiPriority w:val="99"/>
    <w:unhideWhenUsed/>
    <w:qFormat/>
  </w:style>
  <w:style w:type="table" w:styleId="aa">
    <w:name w:val="Table Grid"/>
    <w:qFormat/>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0" w:type="dxa"/>
        <w:bottom w:w="0" w:type="dxa"/>
        <w:right w:w="0" w:type="dxa"/>
      </w:tblCellMar>
    </w:tblPr>
  </w:style>
  <w:style w:type="character" w:styleId="ab">
    <w:name w:val="page number"/>
    <w:basedOn w:val="a0"/>
  </w:style>
  <w:style w:type="character" w:styleId="ac">
    <w:name w:val="Hyperlink"/>
    <w:uiPriority w:val="99"/>
    <w:unhideWhenUsed/>
    <w:qFormat/>
    <w:rPr>
      <w:color w:val="0000FF"/>
      <w:u w:val="single"/>
    </w:rPr>
  </w:style>
  <w:style w:type="character" w:customStyle="1" w:styleId="10">
    <w:name w:val="标题 1 字符"/>
    <w:link w:val="1"/>
    <w:uiPriority w:val="9"/>
    <w:qFormat/>
    <w:rPr>
      <w:b/>
      <w:bCs/>
      <w:kern w:val="44"/>
      <w:sz w:val="44"/>
      <w:szCs w:val="44"/>
    </w:rPr>
  </w:style>
  <w:style w:type="character" w:customStyle="1" w:styleId="20">
    <w:name w:val="标题 2 字符"/>
    <w:link w:val="2"/>
    <w:uiPriority w:val="9"/>
    <w:semiHidden/>
    <w:qFormat/>
    <w:rPr>
      <w:rFonts w:ascii="Cambria" w:eastAsia="宋体" w:hAnsi="Cambria" w:cs="Times New Roman"/>
      <w:b/>
      <w:bCs/>
      <w:sz w:val="32"/>
      <w:szCs w:val="32"/>
    </w:rPr>
  </w:style>
  <w:style w:type="character" w:customStyle="1" w:styleId="30">
    <w:name w:val="标题 3 字符"/>
    <w:link w:val="3"/>
    <w:uiPriority w:val="9"/>
    <w:semiHidden/>
    <w:qFormat/>
    <w:rPr>
      <w:b/>
      <w:bCs/>
      <w:sz w:val="32"/>
      <w:szCs w:val="32"/>
    </w:rPr>
  </w:style>
  <w:style w:type="character" w:customStyle="1" w:styleId="a4">
    <w:name w:val="批注框文本 字符"/>
    <w:link w:val="a3"/>
    <w:uiPriority w:val="99"/>
    <w:semiHidden/>
    <w:qFormat/>
    <w:rPr>
      <w:sz w:val="18"/>
      <w:szCs w:val="18"/>
    </w:rPr>
  </w:style>
  <w:style w:type="character" w:customStyle="1" w:styleId="a6">
    <w:name w:val="页脚 字符"/>
    <w:link w:val="a5"/>
    <w:semiHidden/>
    <w:qFormat/>
    <w:rPr>
      <w:sz w:val="18"/>
      <w:szCs w:val="18"/>
    </w:rPr>
  </w:style>
  <w:style w:type="character" w:customStyle="1" w:styleId="a8">
    <w:name w:val="页眉 字符"/>
    <w:link w:val="a7"/>
    <w:semiHidden/>
    <w:qFormat/>
    <w:rPr>
      <w:sz w:val="18"/>
      <w:szCs w:val="18"/>
    </w:rPr>
  </w:style>
  <w:style w:type="paragraph" w:customStyle="1" w:styleId="TOC1">
    <w:name w:val="TOC 标题1"/>
    <w:basedOn w:val="1"/>
    <w:next w:val="a"/>
    <w:uiPriority w:val="39"/>
    <w:unhideWhenUsed/>
    <w:qFormat/>
    <w:pPr>
      <w:widowControl/>
      <w:adjustRightInd/>
      <w:spacing w:before="480" w:after="0" w:line="276" w:lineRule="auto"/>
      <w:textAlignment w:val="auto"/>
      <w:outlineLvl w:val="9"/>
    </w:pPr>
    <w:rPr>
      <w:rFonts w:ascii="Cambria" w:hAnsi="Cambria"/>
      <w:color w:val="365F91"/>
      <w:kern w:val="0"/>
      <w:sz w:val="28"/>
      <w:szCs w:val="28"/>
    </w:rPr>
  </w:style>
  <w:style w:type="paragraph" w:customStyle="1" w:styleId="WPSOffice1">
    <w:name w:val="WPSOffice手动目录 1"/>
    <w:qFormat/>
  </w:style>
  <w:style w:type="paragraph" w:customStyle="1" w:styleId="WPSOffice2">
    <w:name w:val="WPSOffice手动目录 2"/>
    <w:qFormat/>
    <w:pPr>
      <w:ind w:leftChars="200" w:left="20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oter" Target="footer4.xml"/><Relationship Id="rId21" Type="http://schemas.openxmlformats.org/officeDocument/2006/relationships/customXml" Target="../customXml/item21.xml"/><Relationship Id="rId34" Type="http://schemas.openxmlformats.org/officeDocument/2006/relationships/header" Target="header2.xml"/><Relationship Id="rId42"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settings" Target="settings.xm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endnotes" Target="endnotes.xml"/><Relationship Id="rId37" Type="http://schemas.openxmlformats.org/officeDocument/2006/relationships/header" Target="header3.xml"/><Relationship Id="rId40"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styles" Target="styles.xml"/><Relationship Id="rId36" Type="http://schemas.openxmlformats.org/officeDocument/2006/relationships/footer" Target="footer2.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webSettings" Target="webSettings.xml"/><Relationship Id="rId35" Type="http://schemas.openxmlformats.org/officeDocument/2006/relationships/footer" Target="footer1.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header" Target="header1.xml"/><Relationship Id="rId38" Type="http://schemas.openxmlformats.org/officeDocument/2006/relationships/footer" Target="footer3.xml"/></Relationships>
</file>

<file path=word/theme/theme1.xml><?xml version="1.0" encoding="utf-8"?>
<a:theme xmlns:a="http://schemas.openxmlformats.org/drawingml/2006/main" name="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item1.xml><?xml version="1.0" encoding="utf-8"?>
<Properties xmlns="http://schemas.openxmlformats.org/officeDocument/2006/custom-properties" xmlns:vt="http://schemas.openxmlformats.org/officeDocument/2006/docPropsVTypes">
  <property pid="2" name="KSOProductBuildVer" fmtid="{D5CDD505-2E9C-101B-9397-08002B2CF9AE}">
    <vt:lpwstr>2052-12.1.21861.21861</vt:lpwstr>
  </property>
  <property pid="3" name="ICV" fmtid="{D5CDD505-2E9C-101B-9397-08002B2CF9AE}">
    <vt:lpwstr>C8931B51B14B240D175195685B18E689_43</vt:lpwstr>
  </property>
  <property pid="4" name="KSOTemplateDocerSaveRecord" fmtid="{D5CDD505-2E9C-101B-9397-08002B2CF9AE}">
    <vt:lpwstr>eyJoZGlkIjoiMGI5YWI2OWVkMTUzY2U4YTc0MGZjNmJkMzljNGQ3YjQiLCJ1c2VySWQiOiI1OTcyODA4NTEifQ_x003D__x003D_</vt:lpwstr>
  </property>
</Properties>
</file>

<file path=customXml/item2.xml><?xml version="1.0" encoding="utf-8"?>
<Properties xmlns="http://schemas.openxmlformats.org/officeDocument/2006/custom-properties" xmlns:vt="http://schemas.openxmlformats.org/officeDocument/2006/docPropsVTypes">
  <property pid="2" name="KSOProductBuildVer" fmtid="{D5CDD505-2E9C-101B-9397-08002B2CF9AE}">
    <vt:lpwstr>2052-12.1.21861.21861</vt:lpwstr>
  </property>
  <property pid="3" name="ICV" fmtid="{D5CDD505-2E9C-101B-9397-08002B2CF9AE}">
    <vt:lpwstr>C8931B51B14B240D175195685B18E689_43</vt:lpwstr>
  </property>
  <property pid="4" name="KSOTemplateDocerSaveRecord" fmtid="{D5CDD505-2E9C-101B-9397-08002B2CF9AE}">
    <vt:lpwstr>eyJoZGlkIjoiMGI5YWI2OWVkMTUzY2U4YTc0MGZjNmJkMzljNGQ3YjQiLCJ1c2VySWQiOiI1OTcyODA4NTEifQ_x003D__x003D_</vt:lpwstr>
  </property>
</Properties>
</file>

<file path=customXml/item3.xml><?xml version="1.0" encoding="utf-8"?>
<Properties xmlns="http://schemas.openxmlformats.org/officeDocument/2006/custom-properties" xmlns:vt="http://schemas.openxmlformats.org/officeDocument/2006/docPropsVTypes">
  <property fmtid="{D5CDD505-2E9C-101B-9397-08002B2CF9AE}" pid="2" name="KSOProductBuildVer">
    <vt:lpwstr>2052-12.1.21861.21861</vt:lpwstr>
  </property>
  <property fmtid="{D5CDD505-2E9C-101B-9397-08002B2CF9AE}" pid="3" name="ICV">
    <vt:lpwstr>C8931B51B14B240D175195685B18E689_43</vt:lpwstr>
  </property>
  <property fmtid="{D5CDD505-2E9C-101B-9397-08002B2CF9AE}" pid="4" name="KSOTemplateDocerSaveRecord">
    <vt:lpwstr>eyJoZGlkIjoiMGI5YWI2OWVkMTUzY2U4YTc0MGZjNmJkMzljNGQ3YjQiLCJ1c2VySWQiOiI1OTcyODA4NTEifQ==</vt:lpwstr>
  </property>
</Properties>
</file>

<file path=customXml/item4.xml><?xml version="1.0" encoding="utf-8"?>
<cp:coreProperties xmlns:dcterms="http://purl.org/dc/terms/" xmlns:dcmitype="http://purl.org/dc/dcmitype/" xmlns:cp="http://schemas.openxmlformats.org/package/2006/metadata/core-properties" xmlns:dc="http://purl.org/dc/elements/1.1/" xmlns:xsi="http://www.w3.org/2001/XMLSchema-instance">
  <dc:title>附件1</dc:title>
  <dc:creator>Administrator</dc:creator>
  <cp:lastModifiedBy>马彦龙</cp:lastModifiedBy>
  <cp:revision>5</cp:revision>
  <cp:lastPrinted>2025-07-03T11:27:00Z</cp:lastPrinted>
  <dcterms:created xsi:type="dcterms:W3CDTF">2019-08-06T02:37:00Z</dcterms:created>
  <dcterms:modified xsi:type="dcterms:W3CDTF">2025-08-11T17:53:48Z</dcterms:modified>
</cp:coreProperties>
</file>

<file path=customXml/item5.xml><?xml version="1.0" encoding="utf-8"?>
<Properties xmlns="http://schemas.openxmlformats.org/officeDocument/2006/custom-properties" xmlns:vt="http://schemas.openxmlformats.org/officeDocument/2006/docPropsVTypes">
  <property pid="2" name="KSOProductBuildVer" fmtid="{D5CDD505-2E9C-101B-9397-08002B2CF9AE}">
    <vt:lpwstr>2052-12.1.21861.21861</vt:lpwstr>
  </property>
  <property pid="3" name="ICV" fmtid="{D5CDD505-2E9C-101B-9397-08002B2CF9AE}">
    <vt:lpwstr>C8931B51B14B240D175195685B18E689_43</vt:lpwstr>
  </property>
  <property pid="4" name="KSOTemplateDocerSaveRecord" fmtid="{D5CDD505-2E9C-101B-9397-08002B2CF9AE}">
    <vt:lpwstr>eyJoZGlkIjoiMGI5YWI2OWVkMTUzY2U4YTc0MGZjNmJkMzljNGQ3YjQiLCJ1c2VySWQiOiI1OTcyODA4NTEifQ_x003D__x003D_</vt:lpwstr>
  </property>
</Properties>
</file>

<file path=customXml/item6.xml><?xml version="1.0" encoding="utf-8"?>
<Properties xmlns="http://schemas.openxmlformats.org/officeDocument/2006/extended-properties" xmlns:vt="http://schemas.openxmlformats.org/officeDocument/2006/docPropsVTypes">
  <Template>Normal.dot</Template>
  <TotalTime>2</TotalTime>
  <Pages>56</Pages>
  <Words>3357</Words>
  <Characters>17297</Characters>
  <Application>WPS Office_12.1.21861.21861_F1E327BC-269C-435d-A152-05C5408002CA</Application>
  <DocSecurity>0</DocSecurity>
  <Lines>60</Lines>
  <Paragraphs>16</Paragraphs>
  <CharactersWithSpaces>17720</CharactersWithSpaces>
  <AppVersion>14.0000</AppVersion>
</Properties>
</file>

<file path=customXml/item7.xml><?xml version="1.0" encoding="utf-8"?>
<Properties xmlns="http://schemas.openxmlformats.org/officeDocument/2006/extended-properties" xmlns:vt="http://schemas.openxmlformats.org/officeDocument/2006/docPropsVTypes">
  <Template>Normal.dot</Template>
  <Pages>56</Pages>
  <Words>3357</Words>
  <Characters>17297</Characters>
  <Lines>60</Lines>
  <Paragraphs>16</Paragraphs>
  <TotalTime>2</TotalTime>
  <ScaleCrop>false</ScaleCrop>
  <LinksUpToDate>false</LinksUpToDate>
  <CharactersWithSpaces>17720</CharactersWithSpaces>
  <Application>WPS Office_12.1.21861.21861_F1E327BC-269C-435d-A152-05C5408002CA</Application>
  <DocSecurity>0</DocSecurity>
</Properties>
</file>

<file path=customXml/item8.xml><?xml version="1.0" encoding="utf-8"?>
<Properties xmlns="http://schemas.openxmlformats.org/officeDocument/2006/extended-properties" xmlns:vt="http://schemas.openxmlformats.org/officeDocument/2006/docPropsVTypes">
  <Template>Normal.dot</Template>
  <TotalTime>0</TotalTime>
  <Pages>56</Pages>
  <Words>3357</Words>
  <Characters>17297</Characters>
  <Application>WPS Office_12.1.21861.21861_F1E327BC-269C-435d-A152-05C5408002CA</Application>
  <DocSecurity>0</DocSecurity>
  <Lines>60</Lines>
  <Paragraphs>16</Paragraphs>
  <CharactersWithSpaces>17720</CharactersWithSpaces>
  <AppVersion>14.0000</AppVersion>
</Properties>
</file>

<file path=customXml/item9.xml><?xml version="1.0" encoding="utf-8"?>
<Properties xmlns="http://schemas.openxmlformats.org/officeDocument/2006/extended-properties" xmlns:vt="http://schemas.openxmlformats.org/officeDocument/2006/docPropsVTypes">
  <Template>Normal.dot</Template>
  <TotalTime>3</TotalTime>
  <Pages>56</Pages>
  <Words>3357</Words>
  <Characters>17297</Characters>
  <Application>WPS Office_12.1.21861.21861_F1E327BC-269C-435d-A152-05C5408002CA</Application>
  <DocSecurity>0</DocSecurity>
  <Lines>60</Lines>
  <Paragraphs>16</Paragraphs>
  <CharactersWithSpaces>17720</CharactersWithSpaces>
  <AppVersion>14.0000</AppVersion>
</Properties>
</file>

<file path=customXml/item10.xml><?xml version="1.0" encoding="utf-8"?>
<Properties xmlns="http://schemas.openxmlformats.org/officeDocument/2006/custom-properties" xmlns:vt="http://schemas.openxmlformats.org/officeDocument/2006/docPropsVTypes">
  <property pid="2" name="KSOProductBuildVer" fmtid="{D5CDD505-2E9C-101B-9397-08002B2CF9AE}">
    <vt:lpwstr>2052-12.1.21861.21861</vt:lpwstr>
  </property>
  <property pid="3" name="ICV" fmtid="{D5CDD505-2E9C-101B-9397-08002B2CF9AE}">
    <vt:lpwstr>C8931B51B14B240D175195685B18E689_43</vt:lpwstr>
  </property>
  <property pid="4" name="KSOTemplateDocerSaveRecord" fmtid="{D5CDD505-2E9C-101B-9397-08002B2CF9AE}">
    <vt:lpwstr>eyJoZGlkIjoiMGI5YWI2OWVkMTUzY2U4YTc0MGZjNmJkMzljNGQ3YjQiLCJ1c2VySWQiOiI1OTcyODA4NTEifQ_x003D__x003D_</vt:lpwstr>
  </property>
</Properties>
</file>

<file path=customXml/item11.xml><?xml version="1.0" encoding="utf-8"?>
<cp:coreProperties xmlns:dcterms="http://purl.org/dc/terms/" xmlns:dcmitype="http://purl.org/dc/dcmitype/" xmlns:cp="http://schemas.openxmlformats.org/package/2006/metadata/core-properties" xmlns:dc="http://purl.org/dc/elements/1.1/" xmlns:xsi="http://www.w3.org/2001/XMLSchema-instance">
  <dcterms:created xsi:type="dcterms:W3CDTF">2019-08-07T02:37:00Z</dcterms:created>
  <dc:creator>Administrator</dc:creator>
  <cp:lastModifiedBy>马彦龙</cp:lastModifiedBy>
  <cp:lastPrinted>2025-07-04T11:27:00Z</cp:lastPrinted>
  <dcterms:modified xsi:type="dcterms:W3CDTF">2025-08-12T16:46:11Z</dcterms:modified>
  <dc:title>附件1</dc:title>
  <cp:revision>5</cp:revision>
</cp:coreProperties>
</file>

<file path=customXml/item12.xml><?xml version="1.0" encoding="utf-8"?>
<Properties xmlns="http://schemas.openxmlformats.org/officeDocument/2006/extended-properties" xmlns:vt="http://schemas.openxmlformats.org/officeDocument/2006/docPropsVTypes">
  <Template>Normal.dot</Template>
  <Pages>56</Pages>
  <Words>3357</Words>
  <Characters>17297</Characters>
  <Lines>60</Lines>
  <Paragraphs>16</Paragraphs>
  <TotalTime>2</TotalTime>
  <ScaleCrop>false</ScaleCrop>
  <LinksUpToDate>false</LinksUpToDate>
  <CharactersWithSpaces>17720</CharactersWithSpaces>
  <Application>WPS Office_12.1.21861.21861_F1E327BC-269C-435d-A152-05C5408002CA</Application>
  <DocSecurity>0</DocSecurity>
</Properties>
</file>

<file path=customXml/item13.xml><?xml version="1.0" encoding="utf-8"?>
<cp:coreProperties xmlns:dcterms="http://purl.org/dc/terms/" xmlns:dcmitype="http://purl.org/dc/dcmitype/" xmlns:cp="http://schemas.openxmlformats.org/package/2006/metadata/core-properties" xmlns:dc="http://purl.org/dc/elements/1.1/" xmlns:xsi="http://www.w3.org/2001/XMLSchema-instance">
  <dcterms:created xsi:type="dcterms:W3CDTF">2019-08-05T18:37:00Z</dcterms:created>
  <dc:creator>Administrator</dc:creator>
  <cp:lastModifiedBy>马彦龙</cp:lastModifiedBy>
  <cp:lastPrinted>2025-07-03T03:27:00Z</cp:lastPrinted>
  <dcterms:modified xsi:type="dcterms:W3CDTF">2025-08-08T16:13:15Z</dcterms:modified>
  <dc:title>附件1</dc:title>
  <cp:revision>5</cp:revision>
</cp:coreProperties>
</file>

<file path=customXml/item14.xml><?xml version="1.0" encoding="utf-8"?>
<Properties xmlns="http://schemas.openxmlformats.org/officeDocument/2006/custom-properties" xmlns:vt="http://schemas.openxmlformats.org/officeDocument/2006/docPropsVTypes">
  <property pid="2" name="KSOProductBuildVer" fmtid="{D5CDD505-2E9C-101B-9397-08002B2CF9AE}">
    <vt:lpwstr>2052-12.1.21861.21861</vt:lpwstr>
  </property>
  <property pid="3" name="ICV" fmtid="{D5CDD505-2E9C-101B-9397-08002B2CF9AE}">
    <vt:lpwstr>C8931B51B14B240D175195685B18E689_43</vt:lpwstr>
  </property>
  <property pid="4" name="KSOTemplateDocerSaveRecord" fmtid="{D5CDD505-2E9C-101B-9397-08002B2CF9AE}">
    <vt:lpwstr>eyJoZGlkIjoiMGI5YWI2OWVkMTUzY2U4YTc0MGZjNmJkMzljNGQ3YjQiLCJ1c2VySWQiOiI1OTcyODA4NTEifQ_x003D__x003D_</vt:lpwstr>
  </property>
</Properties>
</file>

<file path=customXml/item15.xml><?xml version="1.0" encoding="utf-8"?>
<Properties xmlns="http://schemas.openxmlformats.org/officeDocument/2006/custom-properties" xmlns:vt="http://schemas.openxmlformats.org/officeDocument/2006/docPropsVTypes">
  <property pid="2" name="KSOProductBuildVer" fmtid="{D5CDD505-2E9C-101B-9397-08002B2CF9AE}">
    <vt:lpwstr>2052-12.1.21861.21861</vt:lpwstr>
  </property>
  <property pid="3" name="ICV" fmtid="{D5CDD505-2E9C-101B-9397-08002B2CF9AE}">
    <vt:lpwstr>C8931B51B14B240D175195685B18E689_43</vt:lpwstr>
  </property>
  <property pid="4" name="KSOTemplateDocerSaveRecord" fmtid="{D5CDD505-2E9C-101B-9397-08002B2CF9AE}">
    <vt:lpwstr>eyJoZGlkIjoiMGI5YWI2OWVkMTUzY2U4YTc0MGZjNmJkMzljNGQ3YjQiLCJ1c2VySWQiOiI1OTcyODA4NTEifQ_x003D__x003D_</vt:lpwstr>
  </property>
</Properties>
</file>

<file path=customXml/item16.xml><?xml version="1.0" encoding="utf-8"?>
<Properties xmlns:vt="http://schemas.openxmlformats.org/officeDocument/2006/docPropsVTypes" xmlns="http://schemas.openxmlformats.org/officeDocument/2006/custom-properties">
  <property fmtid="{D5CDD505-2E9C-101B-9397-08002B2CF9AE}" pid="2" name="KSOProductBuildVer">
    <vt:lpwstr>2052-12.1.21861.21861</vt:lpwstr>
  </property>
  <property fmtid="{D5CDD505-2E9C-101B-9397-08002B2CF9AE}" pid="3" name="ICV">
    <vt:lpwstr>C8931B51B14B240D175195685B18E689_43</vt:lpwstr>
  </property>
  <property fmtid="{D5CDD505-2E9C-101B-9397-08002B2CF9AE}" pid="4" name="KSOTemplateDocerSaveRecord">
    <vt:lpwstr>eyJoZGlkIjoiMGI5YWI2OWVkMTUzY2U4YTc0MGZjNmJkMzljNGQ3YjQiLCJ1c2VySWQiOiI1OTcyODA4NTEifQ_x003D__x003D_</vt:lpwstr>
  </property>
</Properties>
</file>

<file path=customXml/item17.xml><?xml version="1.0" encoding="utf-8"?>
<Properties xmlns="http://schemas.openxmlformats.org/officeDocument/2006/custom-properties" xmlns:vt="http://schemas.openxmlformats.org/officeDocument/2006/docPropsVTypes">
  <property pid="2" name="KSOProductBuildVer" fmtid="{D5CDD505-2E9C-101B-9397-08002B2CF9AE}">
    <vt:lpwstr>2052-12.1.21861.21861</vt:lpwstr>
  </property>
  <property pid="3" name="ICV" fmtid="{D5CDD505-2E9C-101B-9397-08002B2CF9AE}">
    <vt:lpwstr>C8931B51B14B240D175195685B18E689_43</vt:lpwstr>
  </property>
  <property pid="4" name="KSOTemplateDocerSaveRecord" fmtid="{D5CDD505-2E9C-101B-9397-08002B2CF9AE}">
    <vt:lpwstr>eyJoZGlkIjoiMGI5YWI2OWVkMTUzY2U4YTc0MGZjNmJkMzljNGQ3YjQiLCJ1c2VySWQiOiI1OTcyODA4NTEifQ_x003D__x003D_</vt:lpwstr>
  </property>
</Properties>
</file>

<file path=customXml/item18.xml><?xml version="1.0" encoding="utf-8"?>
<cp:coreProperties xmlns:dcterms="http://purl.org/dc/terms/" xmlns:dcmitype="http://purl.org/dc/dcmitype/" xmlns:cp="http://schemas.openxmlformats.org/package/2006/metadata/core-properties" xmlns:dc="http://purl.org/dc/elements/1.1/" xmlns:xsi="http://www.w3.org/2001/XMLSchema-instance">
  <dc:title>附件1</dc:title>
  <dc:creator>Administrator</dc:creator>
  <cp:lastModifiedBy>马彦龙</cp:lastModifiedBy>
  <cp:revision>5</cp:revision>
  <cp:lastPrinted>2025-07-03T19:27:00Z</cp:lastPrinted>
  <dcterms:created xsi:type="dcterms:W3CDTF">2019-08-06T10:37:00Z</dcterms:created>
  <dcterms:modified xsi:type="dcterms:W3CDTF">2025-08-12T10:20:26Z</dcterms:modified>
</cp:coreProperties>
</file>

<file path=customXml/item19.xml><?xml version="1.0" encoding="utf-8"?>
<cp:coreProperties xmlns:dcterms="http://purl.org/dc/terms/" xmlns:dcmitype="http://purl.org/dc/dcmitype/" xmlns:cp="http://schemas.openxmlformats.org/package/2006/metadata/core-properties" xmlns:dc="http://purl.org/dc/elements/1.1/" xmlns:xsi="http://www.w3.org/2001/XMLSchema-instance">
  <dcterms:created xsi:type="dcterms:W3CDTF">2019-08-06T10:37:00Z</dcterms:created>
  <dc:creator>Administrator</dc:creator>
  <cp:lastModifiedBy>马彦龙</cp:lastModifiedBy>
  <cp:lastPrinted>2025-07-03T19:27:00Z</cp:lastPrinted>
  <dcterms:modified xsi:type="dcterms:W3CDTF">2025-08-12T10:20:26Z</dcterms:modified>
  <dc:title>附件1</dc:title>
  <cp:revision>5</cp:revision>
</cp:coreProperties>
</file>

<file path=customXml/item20.xml><?xml version="1.0" encoding="utf-8"?>
<Properties xmlns="http://schemas.openxmlformats.org/officeDocument/2006/extended-properties" xmlns:vt="http://schemas.openxmlformats.org/officeDocument/2006/docPropsVTypes">
  <Template>Normal.dot</Template>
  <Pages>56</Pages>
  <Words>3357</Words>
  <Characters>17297</Characters>
  <Lines>60</Lines>
  <Paragraphs>16</Paragraphs>
  <TotalTime>0</TotalTime>
  <ScaleCrop>false</ScaleCrop>
  <LinksUpToDate>false</LinksUpToDate>
  <CharactersWithSpaces>17720</CharactersWithSpaces>
  <Application>WPS Office_12.1.21861.21861_F1E327BC-269C-435d-A152-05C5408002CA</Application>
  <DocSecurity>0</DocSecurity>
</Properties>
</file>

<file path=customXml/item21.xml><?xml version="1.0" encoding="utf-8"?>
<Properties xmlns="http://schemas.openxmlformats.org/officeDocument/2006/custom-properties" xmlns:vt="http://schemas.openxmlformats.org/officeDocument/2006/docPropsVTypes">
  <property pid="2" name="KSOProductBuildVer" fmtid="{D5CDD505-2E9C-101B-9397-08002B2CF9AE}">
    <vt:lpwstr>2052-12.1.21861.21861</vt:lpwstr>
  </property>
  <property pid="3" name="ICV" fmtid="{D5CDD505-2E9C-101B-9397-08002B2CF9AE}">
    <vt:lpwstr>C8931B51B14B240D175195685B18E689_43</vt:lpwstr>
  </property>
  <property pid="4" name="KSOTemplateDocerSaveRecord" fmtid="{D5CDD505-2E9C-101B-9397-08002B2CF9AE}">
    <vt:lpwstr>eyJoZGlkIjoiMGI5YWI2OWVkMTUzY2U4YTc0MGZjNmJkMzljNGQ3YjQiLCJ1c2VySWQiOiI1OTcyODA4NTEifQ_x003D__x003D_</vt:lpwstr>
  </property>
</Properties>
</file>

<file path=customXml/item22.xml><?xml version="1.0" encoding="utf-8"?>
<Properties xmlns="http://schemas.openxmlformats.org/officeDocument/2006/extended-properties" xmlns:vt="http://schemas.openxmlformats.org/officeDocument/2006/docPropsVTypes">
  <Template>Normal.dot</Template>
  <Pages>56</Pages>
  <Words>3357</Words>
  <Characters>17297</Characters>
  <Lines>60</Lines>
  <Paragraphs>16</Paragraphs>
  <TotalTime>3</TotalTime>
  <ScaleCrop>false</ScaleCrop>
  <LinksUpToDate>false</LinksUpToDate>
  <CharactersWithSpaces>17720</CharactersWithSpaces>
  <Application>WPS Office_12.1.21861.21861_F1E327BC-269C-435d-A152-05C5408002CA</Application>
  <DocSecurity>0</DocSecurity>
</Properties>
</file>

<file path=customXml/item23.xml><?xml version="1.0" encoding="utf-8"?>
<Properties xmlns="http://schemas.openxmlformats.org/officeDocument/2006/custom-properties" xmlns:vt="http://schemas.openxmlformats.org/officeDocument/2006/docPropsVTypes">
  <property pid="2" name="KSOProductBuildVer" fmtid="{D5CDD505-2E9C-101B-9397-08002B2CF9AE}">
    <vt:lpwstr>2052-12.1.21861.21861</vt:lpwstr>
  </property>
  <property pid="3" name="ICV" fmtid="{D5CDD505-2E9C-101B-9397-08002B2CF9AE}">
    <vt:lpwstr>C8931B51B14B240D175195685B18E689_43</vt:lpwstr>
  </property>
  <property pid="4" name="KSOTemplateDocerSaveRecord" fmtid="{D5CDD505-2E9C-101B-9397-08002B2CF9AE}">
    <vt:lpwstr>eyJoZGlkIjoiMGI5YWI2OWVkMTUzY2U4YTc0MGZjNmJkMzljNGQ3YjQiLCJ1c2VySWQiOiI1OTcyODA4NTEifQ==</vt:lpwstr>
  </property>
</Properties>
</file>

<file path=customXml/item24.xml><?xml version="1.0" encoding="utf-8"?>
<Properties xmlns="http://schemas.openxmlformats.org/officeDocument/2006/custom-properties" xmlns:vt="http://schemas.openxmlformats.org/officeDocument/2006/docPropsVTypes">
  <property pid="2" name="KSOProductBuildVer" fmtid="{D5CDD505-2E9C-101B-9397-08002B2CF9AE}">
    <vt:lpwstr>2052-12.1.21861.21861</vt:lpwstr>
  </property>
  <property pid="3" name="ICV" fmtid="{D5CDD505-2E9C-101B-9397-08002B2CF9AE}">
    <vt:lpwstr>C8931B51B14B240D175195685B18E689_43</vt:lpwstr>
  </property>
  <property pid="4" name="KSOTemplateDocerSaveRecord" fmtid="{D5CDD505-2E9C-101B-9397-08002B2CF9AE}">
    <vt:lpwstr>eyJoZGlkIjoiMGI5YWI2OWVkMTUzY2U4YTc0MGZjNmJkMzljNGQ3YjQiLCJ1c2VySWQiOiI1OTcyODA4NTEifQ_x003D__x003D_</vt:lpwstr>
  </property>
</Properties>
</file>

<file path=customXml/item25.xml><?xml version="1.0" encoding="utf-8"?>
<cp:coreProperties xmlns:dcterms="http://purl.org/dc/terms/" xmlns:dcmitype="http://purl.org/dc/dcmitype/" xmlns:cp="http://schemas.openxmlformats.org/package/2006/metadata/core-properties" xmlns:dc="http://purl.org/dc/elements/1.1/" xmlns:xsi="http://www.w3.org/2001/XMLSchema-instance">
  <dcterms:created xsi:type="dcterms:W3CDTF">2019-08-06T02:37:00Z</dcterms:created>
  <dc:creator>Administrator</dc:creator>
  <cp:lastModifiedBy>马彦龙</cp:lastModifiedBy>
  <cp:lastPrinted>2025-07-03T11:27:00Z</cp:lastPrinted>
  <dcterms:modified xsi:type="dcterms:W3CDTF">2025-08-11T17:53:48Z</dcterms:modified>
  <dc:title>附件1</dc:title>
  <cp:revision>5</cp:revision>
</cp:coreProperties>
</file>

<file path=customXml/item26.xml><?xml version="1.0" encoding="utf-8"?>
<cp:coreProperties xmlns:dcterms="http://purl.org/dc/terms/" xmlns:dcmitype="http://purl.org/dc/dcmitype/" xmlns:cp="http://schemas.openxmlformats.org/package/2006/metadata/core-properties" xmlns:dc="http://purl.org/dc/elements/1.1/" xmlns:xsi="http://www.w3.org/2001/XMLSchema-instance">
  <dc:title>附件1</dc:title>
  <dc:creator>Administrator</dc:creator>
  <cp:lastModifiedBy>马彦龙</cp:lastModifiedBy>
  <cp:revision>5</cp:revision>
  <cp:lastPrinted>2025-07-03T03:27:00Z</cp:lastPrinted>
  <dcterms:created xsi:type="dcterms:W3CDTF">2019-08-05T18:37:00Z</dcterms:created>
  <dcterms:modified xsi:type="dcterms:W3CDTF">2025-08-08T16:13:15Z</dcterms:modified>
</cp:coreProperties>
</file>

<file path=customXml/item2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69CAF7E9-83EE-4D23-8DC7-502960E8F893}">
  <ds:schemaRefs>
    <ds:schemaRef ds:uri="http://schemas.openxmlformats.org/officeDocument/2006/custom-properties"/>
    <ds:schemaRef ds:uri="http://schemas.openxmlformats.org/officeDocument/2006/docPropsVTypes"/>
  </ds:schemaRefs>
</ds:datastoreItem>
</file>

<file path=customXml/itemProps2.xml><?xml version="1.0" encoding="utf-8"?>
<ds:datastoreItem xmlns:ds="http://schemas.openxmlformats.org/officeDocument/2006/customXml" ds:itemID="{5AE26F72-FA8E-4537-A3DD-D3B8478CFCFE}">
  <ds:schemaRefs>
    <ds:schemaRef ds:uri="http://schemas.openxmlformats.org/officeDocument/2006/custom-properties"/>
    <ds:schemaRef ds:uri="http://schemas.openxmlformats.org/officeDocument/2006/docPropsVTypes"/>
  </ds:schemaRefs>
</ds:datastoreItem>
</file>

<file path=customXml/itemProps3.xml><?xml version="1.0" encoding="utf-8"?>
<ds:datastoreItem xmlns:ds="http://schemas.openxmlformats.org/officeDocument/2006/customXml" ds:itemID="{DFFE6F4C-C42A-4F9D-B16A-0DE7AD31F3CB}">
  <ds:schemaRefs>
    <ds:schemaRef ds:uri="http://schemas.openxmlformats.org/officeDocument/2006/custom-properties"/>
    <ds:schemaRef ds:uri="http://schemas.openxmlformats.org/officeDocument/2006/docPropsVTypes"/>
  </ds:schemaRefs>
</ds:datastoreItem>
</file>

<file path=customXml/itemProps4.xml><?xml version="1.0" encoding="utf-8"?>
<ds:datastoreItem xmlns:ds="http://schemas.openxmlformats.org/officeDocument/2006/customXml" ds:itemID="{D6FBF1F4-6224-409A-9FCB-9DFA953478DA}">
  <ds:schemaRefs>
    <ds:schemaRef ds:uri="http://purl.org/dc/terms/"/>
    <ds:schemaRef ds:uri="http://purl.org/dc/dcmitype/"/>
    <ds:schemaRef ds:uri="http://schemas.openxmlformats.org/package/2006/metadata/core-properties"/>
    <ds:schemaRef ds:uri="http://purl.org/dc/elements/1.1/"/>
  </ds:schemaRefs>
</ds:datastoreItem>
</file>

<file path=customXml/itemProps5.xml><?xml version="1.0" encoding="utf-8"?>
<ds:datastoreItem xmlns:ds="http://schemas.openxmlformats.org/officeDocument/2006/customXml" ds:itemID="{FED59827-4645-40FF-A724-9F89096CF019}">
  <ds:schemaRefs>
    <ds:schemaRef ds:uri="http://schemas.openxmlformats.org/officeDocument/2006/custom-properties"/>
    <ds:schemaRef ds:uri="http://schemas.openxmlformats.org/officeDocument/2006/docPropsVTypes"/>
  </ds:schemaRefs>
</ds:datastoreItem>
</file>

<file path=customXml/itemProps6.xml><?xml version="1.0" encoding="utf-8"?>
<ds:datastoreItem xmlns:ds="http://schemas.openxmlformats.org/officeDocument/2006/customXml" ds:itemID="{E7B89B85-DE50-4FA4-B41B-DA9EA0B13FC5}">
  <ds:schemaRefs>
    <ds:schemaRef ds:uri="http://schemas.openxmlformats.org/officeDocument/2006/extended-properties"/>
    <ds:schemaRef ds:uri="http://schemas.openxmlformats.org/officeDocument/2006/docPropsVTypes"/>
  </ds:schemaRefs>
</ds:datastoreItem>
</file>

<file path=customXml/itemProps7.xml><?xml version="1.0" encoding="utf-8"?>
<ds:datastoreItem xmlns:ds="http://schemas.openxmlformats.org/officeDocument/2006/customXml" ds:itemID="{09A94117-88A3-4E0B-ADB3-E69EF559BB83}">
  <ds:schemaRefs>
    <ds:schemaRef ds:uri="http://schemas.openxmlformats.org/officeDocument/2006/extended-properties"/>
    <ds:schemaRef ds:uri="http://schemas.openxmlformats.org/officeDocument/2006/docPropsVTypes"/>
  </ds:schemaRefs>
</ds:datastoreItem>
</file>

<file path=customXml/itemProps8.xml><?xml version="1.0" encoding="utf-8"?>
<ds:datastoreItem xmlns:ds="http://schemas.openxmlformats.org/officeDocument/2006/customXml" ds:itemID="{9E235116-2B60-40F7-90B3-AD0DB00C8D58}">
  <ds:schemaRefs>
    <ds:schemaRef ds:uri="http://schemas.openxmlformats.org/officeDocument/2006/extended-properties"/>
    <ds:schemaRef ds:uri="http://schemas.openxmlformats.org/officeDocument/2006/docPropsVTypes"/>
  </ds:schemaRefs>
</ds:datastoreItem>
</file>

<file path=customXml/itemProps9.xml><?xml version="1.0" encoding="utf-8"?>
<ds:datastoreItem xmlns:ds="http://schemas.openxmlformats.org/officeDocument/2006/customXml" ds:itemID="{FDE1A1C2-FBC7-499D-A1A7-2AEF61E292AA}">
  <ds:schemaRefs>
    <ds:schemaRef ds:uri="http://schemas.openxmlformats.org/officeDocument/2006/extended-properties"/>
    <ds:schemaRef ds:uri="http://schemas.openxmlformats.org/officeDocument/2006/docPropsVTypes"/>
  </ds:schemaRefs>
</ds:datastoreItem>
</file>

<file path=customXml/itemProps10.xml><?xml version="1.0" encoding="utf-8"?>
<ds:datastoreItem xmlns:ds="http://schemas.openxmlformats.org/officeDocument/2006/customXml" ds:itemID="{A019E02D-672E-4A1F-A301-3D6CC6BBD6CD}">
  <ds:schemaRefs>
    <ds:schemaRef ds:uri="http://schemas.openxmlformats.org/officeDocument/2006/custom-properties"/>
    <ds:schemaRef ds:uri="http://schemas.openxmlformats.org/officeDocument/2006/docPropsVTypes"/>
  </ds:schemaRefs>
</ds:datastoreItem>
</file>

<file path=customXml/itemProps11.xml><?xml version="1.0" encoding="utf-8"?>
<ds:datastoreItem xmlns:ds="http://schemas.openxmlformats.org/officeDocument/2006/customXml" ds:itemID="{ECF4E218-7AAA-47F4-AFDD-E2B4CE052896}">
  <ds:schemaRefs>
    <ds:schemaRef ds:uri="http://purl.org/dc/terms/"/>
    <ds:schemaRef ds:uri="http://purl.org/dc/dcmitype/"/>
    <ds:schemaRef ds:uri="http://schemas.openxmlformats.org/package/2006/metadata/core-properties"/>
    <ds:schemaRef ds:uri="http://purl.org/dc/elements/1.1/"/>
  </ds:schemaRefs>
</ds:datastoreItem>
</file>

<file path=customXml/itemProps12.xml><?xml version="1.0" encoding="utf-8"?>
<ds:datastoreItem xmlns:ds="http://schemas.openxmlformats.org/officeDocument/2006/customXml" ds:itemID="{BD026816-A8A2-4241-BC81-C89B8D4F3340}">
  <ds:schemaRefs>
    <ds:schemaRef ds:uri="http://schemas.openxmlformats.org/officeDocument/2006/extended-properties"/>
    <ds:schemaRef ds:uri="http://schemas.openxmlformats.org/officeDocument/2006/docPropsVTypes"/>
  </ds:schemaRefs>
</ds:datastoreItem>
</file>

<file path=customXml/itemProps13.xml><?xml version="1.0" encoding="utf-8"?>
<ds:datastoreItem xmlns:ds="http://schemas.openxmlformats.org/officeDocument/2006/customXml" ds:itemID="{52F67541-63B6-4140-B9ED-036C4605808A}">
  <ds:schemaRefs>
    <ds:schemaRef ds:uri="http://purl.org/dc/terms/"/>
    <ds:schemaRef ds:uri="http://purl.org/dc/dcmitype/"/>
    <ds:schemaRef ds:uri="http://schemas.openxmlformats.org/package/2006/metadata/core-properties"/>
    <ds:schemaRef ds:uri="http://purl.org/dc/elements/1.1/"/>
  </ds:schemaRefs>
</ds:datastoreItem>
</file>

<file path=customXml/itemProps14.xml><?xml version="1.0" encoding="utf-8"?>
<ds:datastoreItem xmlns:ds="http://schemas.openxmlformats.org/officeDocument/2006/customXml" ds:itemID="{96E1175B-A67B-46AE-B85D-6DA15FC25627}">
  <ds:schemaRefs>
    <ds:schemaRef ds:uri="http://schemas.openxmlformats.org/officeDocument/2006/custom-properties"/>
    <ds:schemaRef ds:uri="http://schemas.openxmlformats.org/officeDocument/2006/docPropsVTypes"/>
  </ds:schemaRefs>
</ds:datastoreItem>
</file>

<file path=customXml/itemProps15.xml><?xml version="1.0" encoding="utf-8"?>
<ds:datastoreItem xmlns:ds="http://schemas.openxmlformats.org/officeDocument/2006/customXml" ds:itemID="{18EAF0BC-63DE-4D5C-BADE-39BE023DB32D}">
  <ds:schemaRefs>
    <ds:schemaRef ds:uri="http://schemas.openxmlformats.org/officeDocument/2006/custom-properties"/>
    <ds:schemaRef ds:uri="http://schemas.openxmlformats.org/officeDocument/2006/docPropsVTypes"/>
  </ds:schemaRefs>
</ds:datastoreItem>
</file>

<file path=customXml/itemProps16.xml><?xml version="1.0" encoding="utf-8"?>
<ds:datastoreItem xmlns:ds="http://schemas.openxmlformats.org/officeDocument/2006/customXml" ds:itemID="{FF3DB4CF-931B-46F0-A16D-629BEA0277D7}">
  <ds:schemaRefs>
    <ds:schemaRef ds:uri="http://schemas.openxmlformats.org/officeDocument/2006/docPropsVTypes"/>
    <ds:schemaRef ds:uri="http://schemas.openxmlformats.org/officeDocument/2006/custom-properties"/>
  </ds:schemaRefs>
</ds:datastoreItem>
</file>

<file path=customXml/itemProps17.xml><?xml version="1.0" encoding="utf-8"?>
<ds:datastoreItem xmlns:ds="http://schemas.openxmlformats.org/officeDocument/2006/customXml" ds:itemID="{C4B34E17-0104-4EDC-8B65-FEE07F5D6036}">
  <ds:schemaRefs>
    <ds:schemaRef ds:uri="http://schemas.openxmlformats.org/officeDocument/2006/custom-properties"/>
    <ds:schemaRef ds:uri="http://schemas.openxmlformats.org/officeDocument/2006/docPropsVTypes"/>
  </ds:schemaRefs>
</ds:datastoreItem>
</file>

<file path=customXml/itemProps18.xml><?xml version="1.0" encoding="utf-8"?>
<ds:datastoreItem xmlns:ds="http://schemas.openxmlformats.org/officeDocument/2006/customXml" ds:itemID="{762FE463-9158-4AD3-946B-699ADAB088E5}">
  <ds:schemaRefs>
    <ds:schemaRef ds:uri="http://purl.org/dc/terms/"/>
    <ds:schemaRef ds:uri="http://purl.org/dc/dcmitype/"/>
    <ds:schemaRef ds:uri="http://schemas.openxmlformats.org/package/2006/metadata/core-properties"/>
    <ds:schemaRef ds:uri="http://purl.org/dc/elements/1.1/"/>
  </ds:schemaRefs>
</ds:datastoreItem>
</file>

<file path=customXml/itemProps19.xml><?xml version="1.0" encoding="utf-8"?>
<ds:datastoreItem xmlns:ds="http://schemas.openxmlformats.org/officeDocument/2006/customXml" ds:itemID="{CC88AEA9-B6D6-4ED3-8D23-5498E7B9BEF0}">
  <ds:schemaRefs>
    <ds:schemaRef ds:uri="http://purl.org/dc/terms/"/>
    <ds:schemaRef ds:uri="http://purl.org/dc/dcmitype/"/>
    <ds:schemaRef ds:uri="http://schemas.openxmlformats.org/package/2006/metadata/core-properties"/>
    <ds:schemaRef ds:uri="http://purl.org/dc/elements/1.1/"/>
  </ds:schemaRefs>
</ds:datastoreItem>
</file>

<file path=customXml/itemProps20.xml><?xml version="1.0" encoding="utf-8"?>
<ds:datastoreItem xmlns:ds="http://schemas.openxmlformats.org/officeDocument/2006/customXml" ds:itemID="{F3BAAF12-834E-4002-B80C-F5A50F7A299F}">
  <ds:schemaRefs>
    <ds:schemaRef ds:uri="http://schemas.openxmlformats.org/officeDocument/2006/extended-properties"/>
    <ds:schemaRef ds:uri="http://schemas.openxmlformats.org/officeDocument/2006/docPropsVTypes"/>
  </ds:schemaRefs>
</ds:datastoreItem>
</file>

<file path=customXml/itemProps21.xml><?xml version="1.0" encoding="utf-8"?>
<ds:datastoreItem xmlns:ds="http://schemas.openxmlformats.org/officeDocument/2006/customXml" ds:itemID="{4F63A560-0080-4A2D-9B9D-D75B1DA56683}">
  <ds:schemaRefs>
    <ds:schemaRef ds:uri="http://schemas.openxmlformats.org/officeDocument/2006/custom-properties"/>
    <ds:schemaRef ds:uri="http://schemas.openxmlformats.org/officeDocument/2006/docPropsVTypes"/>
  </ds:schemaRefs>
</ds:datastoreItem>
</file>

<file path=customXml/itemProps22.xml><?xml version="1.0" encoding="utf-8"?>
<ds:datastoreItem xmlns:ds="http://schemas.openxmlformats.org/officeDocument/2006/customXml" ds:itemID="{94C20284-5DAF-437F-AFC2-B95276A97113}">
  <ds:schemaRefs>
    <ds:schemaRef ds:uri="http://schemas.openxmlformats.org/officeDocument/2006/extended-properties"/>
    <ds:schemaRef ds:uri="http://schemas.openxmlformats.org/officeDocument/2006/docPropsVTypes"/>
  </ds:schemaRefs>
</ds:datastoreItem>
</file>

<file path=customXml/itemProps23.xml><?xml version="1.0" encoding="utf-8"?>
<ds:datastoreItem xmlns:ds="http://schemas.openxmlformats.org/officeDocument/2006/customXml" ds:itemID="{AD23279A-C336-4DD7-BA6E-62405502A753}">
  <ds:schemaRefs>
    <ds:schemaRef ds:uri="http://schemas.openxmlformats.org/officeDocument/2006/custom-properties"/>
    <ds:schemaRef ds:uri="http://schemas.openxmlformats.org/officeDocument/2006/docPropsVTypes"/>
  </ds:schemaRefs>
</ds:datastoreItem>
</file>

<file path=customXml/itemProps24.xml><?xml version="1.0" encoding="utf-8"?>
<ds:datastoreItem xmlns:ds="http://schemas.openxmlformats.org/officeDocument/2006/customXml" ds:itemID="{75280075-3007-485F-9DAF-575194E50C9B}">
  <ds:schemaRefs>
    <ds:schemaRef ds:uri="http://schemas.openxmlformats.org/officeDocument/2006/custom-properties"/>
    <ds:schemaRef ds:uri="http://schemas.openxmlformats.org/officeDocument/2006/docPropsVTypes"/>
  </ds:schemaRefs>
</ds:datastoreItem>
</file>

<file path=customXml/itemProps25.xml><?xml version="1.0" encoding="utf-8"?>
<ds:datastoreItem xmlns:ds="http://schemas.openxmlformats.org/officeDocument/2006/customXml" ds:itemID="{CC5DF07E-BFFA-43FA-A3CD-98069DF0F687}">
  <ds:schemaRefs>
    <ds:schemaRef ds:uri="http://purl.org/dc/terms/"/>
    <ds:schemaRef ds:uri="http://purl.org/dc/dcmitype/"/>
    <ds:schemaRef ds:uri="http://schemas.openxmlformats.org/package/2006/metadata/core-properties"/>
    <ds:schemaRef ds:uri="http://purl.org/dc/elements/1.1/"/>
  </ds:schemaRefs>
</ds:datastoreItem>
</file>

<file path=customXml/itemProps26.xml><?xml version="1.0" encoding="utf-8"?>
<ds:datastoreItem xmlns:ds="http://schemas.openxmlformats.org/officeDocument/2006/customXml" ds:itemID="{5CEE1DAA-2E55-4F5C-85D1-366DFBE4870F}">
  <ds:schemaRefs>
    <ds:schemaRef ds:uri="http://purl.org/dc/terms/"/>
    <ds:schemaRef ds:uri="http://purl.org/dc/dcmitype/"/>
    <ds:schemaRef ds:uri="http://schemas.openxmlformats.org/package/2006/metadata/core-properties"/>
    <ds:schemaRef ds:uri="http://purl.org/dc/elements/1.1/"/>
  </ds:schemaRefs>
</ds:datastoreItem>
</file>

<file path=customXml/itemProps27.xml><?xml version="1.0" encoding="utf-8"?>
<ds:datastoreItem xmlns:ds="http://schemas.openxmlformats.org/officeDocument/2006/customXml" ds:itemID="{CA8444BA-7478-4E5B-B4D0-EA1B2E38FE5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4</TotalTime>
  <Pages>33</Pages>
  <Words>2356</Words>
  <Characters>13431</Characters>
  <Application>Microsoft Office Word</Application>
  <DocSecurity>0</DocSecurity>
  <Lines>111</Lines>
  <Paragraphs>31</Paragraphs>
  <ScaleCrop>false</ScaleCrop>
  <Company/>
  <LinksUpToDate>false</LinksUpToDate>
  <CharactersWithSpaces>15756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附件1</dc:title>
  <dc:creator>Administrator</dc:creator>
  <cp:lastModifiedBy>王静</cp:lastModifiedBy>
  <cp:revision>10</cp:revision>
  <cp:lastPrinted>2025-07-05T19:27:00Z</cp:lastPrinted>
  <dcterms:created xsi:type="dcterms:W3CDTF">2019-08-08T10:37:00Z</dcterms:created>
  <dcterms:modified xsi:type="dcterms:W3CDTF">2025-08-20T03:10:00Z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2052-12.1.0.21915</vt:lpwstr>
  </property>
  <property fmtid="{D5CDD505-2E9C-101B-9397-08002B2CF9AE}" pid="3" name="ICV">
    <vt:lpwstr>C8931B51B14B240D175195685B18E689_43</vt:lpwstr>
  </property>
  <property fmtid="{D5CDD505-2E9C-101B-9397-08002B2CF9AE}" pid="4" name="KSOTemplateDocerSaveRecord">
    <vt:lpwstr>eyJoZGlkIjoiMDYyNzRjODIwNDMyMWFhMzA3ZWZkM2QwNzBjNmI1ZGYiLCJ1c2VySWQiOiI0Mjc2MzUwOTcifQ==</vt:lpwstr>
  </property>
</Properties>
</file>